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3" r:id="rId15"/>
    <p:sldId id="271" r:id="rId16"/>
    <p:sldId id="270" r:id="rId17"/>
    <p:sldId id="269" r:id="rId18"/>
    <p:sldId id="274" r:id="rId19"/>
    <p:sldId id="275" r:id="rId20"/>
    <p:sldId id="276" r:id="rId21"/>
    <p:sldId id="277" r:id="rId22"/>
    <p:sldId id="278" r:id="rId23"/>
    <p:sldId id="279" r:id="rId24"/>
    <p:sldId id="280" r:id="rId25"/>
    <p:sldId id="281"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meet" initials="J" lastIdx="1" clrIdx="0">
    <p:extLst>
      <p:ext uri="{19B8F6BF-5375-455C-9EA6-DF929625EA0E}">
        <p15:presenceInfo xmlns:p15="http://schemas.microsoft.com/office/powerpoint/2012/main" userId="Jasmee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5C707-D01E-4647-94F6-C2825B50F0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05F3B685-7B5E-47C8-BD34-06DF58B888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13D6E5C-3165-43E5-90BB-BF1F11E7C48D}"/>
              </a:ext>
            </a:extLst>
          </p:cNvPr>
          <p:cNvSpPr>
            <a:spLocks noGrp="1"/>
          </p:cNvSpPr>
          <p:nvPr>
            <p:ph type="dt" sz="half" idx="10"/>
          </p:nvPr>
        </p:nvSpPr>
        <p:spPr/>
        <p:txBody>
          <a:bodyPr/>
          <a:lstStyle/>
          <a:p>
            <a:fld id="{066F9020-5315-4E37-A3FC-D2C8D833C99A}" type="datetimeFigureOut">
              <a:rPr lang="en-CA" smtClean="0"/>
              <a:t>2021-03-12</a:t>
            </a:fld>
            <a:endParaRPr lang="en-CA"/>
          </a:p>
        </p:txBody>
      </p:sp>
      <p:sp>
        <p:nvSpPr>
          <p:cNvPr id="5" name="Footer Placeholder 4">
            <a:extLst>
              <a:ext uri="{FF2B5EF4-FFF2-40B4-BE49-F238E27FC236}">
                <a16:creationId xmlns:a16="http://schemas.microsoft.com/office/drawing/2014/main" id="{37F3E70B-7EC4-4855-9593-CC484CD6CD5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EE7A5C5-E40B-4CE9-ABC4-E62BD661EF59}"/>
              </a:ext>
            </a:extLst>
          </p:cNvPr>
          <p:cNvSpPr>
            <a:spLocks noGrp="1"/>
          </p:cNvSpPr>
          <p:nvPr>
            <p:ph type="sldNum" sz="quarter" idx="12"/>
          </p:nvPr>
        </p:nvSpPr>
        <p:spPr/>
        <p:txBody>
          <a:bodyPr/>
          <a:lstStyle/>
          <a:p>
            <a:fld id="{75FED915-82D6-4CE7-8DFB-E991B9CE5B9B}" type="slidenum">
              <a:rPr lang="en-CA" smtClean="0"/>
              <a:t>‹#›</a:t>
            </a:fld>
            <a:endParaRPr lang="en-CA"/>
          </a:p>
        </p:txBody>
      </p:sp>
    </p:spTree>
    <p:extLst>
      <p:ext uri="{BB962C8B-B14F-4D97-AF65-F5344CB8AC3E}">
        <p14:creationId xmlns:p14="http://schemas.microsoft.com/office/powerpoint/2010/main" val="543924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EF93-2C12-4CAE-A498-CEA1B3B3AF6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899B43E-7017-4E6E-B2DF-ABCE68CDB2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03BEBE7-AF7C-41E3-8692-19F19504D995}"/>
              </a:ext>
            </a:extLst>
          </p:cNvPr>
          <p:cNvSpPr>
            <a:spLocks noGrp="1"/>
          </p:cNvSpPr>
          <p:nvPr>
            <p:ph type="dt" sz="half" idx="10"/>
          </p:nvPr>
        </p:nvSpPr>
        <p:spPr/>
        <p:txBody>
          <a:bodyPr/>
          <a:lstStyle/>
          <a:p>
            <a:fld id="{066F9020-5315-4E37-A3FC-D2C8D833C99A}" type="datetimeFigureOut">
              <a:rPr lang="en-CA" smtClean="0"/>
              <a:t>2021-03-12</a:t>
            </a:fld>
            <a:endParaRPr lang="en-CA"/>
          </a:p>
        </p:txBody>
      </p:sp>
      <p:sp>
        <p:nvSpPr>
          <p:cNvPr id="5" name="Footer Placeholder 4">
            <a:extLst>
              <a:ext uri="{FF2B5EF4-FFF2-40B4-BE49-F238E27FC236}">
                <a16:creationId xmlns:a16="http://schemas.microsoft.com/office/drawing/2014/main" id="{7BBDABD0-81A7-44E1-B668-4B33AA4107A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A7FDC3E-CCFF-4C3D-912C-DC51275C54F1}"/>
              </a:ext>
            </a:extLst>
          </p:cNvPr>
          <p:cNvSpPr>
            <a:spLocks noGrp="1"/>
          </p:cNvSpPr>
          <p:nvPr>
            <p:ph type="sldNum" sz="quarter" idx="12"/>
          </p:nvPr>
        </p:nvSpPr>
        <p:spPr/>
        <p:txBody>
          <a:bodyPr/>
          <a:lstStyle/>
          <a:p>
            <a:fld id="{75FED915-82D6-4CE7-8DFB-E991B9CE5B9B}" type="slidenum">
              <a:rPr lang="en-CA" smtClean="0"/>
              <a:t>‹#›</a:t>
            </a:fld>
            <a:endParaRPr lang="en-CA"/>
          </a:p>
        </p:txBody>
      </p:sp>
    </p:spTree>
    <p:extLst>
      <p:ext uri="{BB962C8B-B14F-4D97-AF65-F5344CB8AC3E}">
        <p14:creationId xmlns:p14="http://schemas.microsoft.com/office/powerpoint/2010/main" val="3715170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48F73C-8958-42D8-B1CD-FCD7CD52D45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026DAB6-A1EE-44DB-B649-CE20D528AC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57FCCFD-8F96-4696-A6AE-AF45EFED8627}"/>
              </a:ext>
            </a:extLst>
          </p:cNvPr>
          <p:cNvSpPr>
            <a:spLocks noGrp="1"/>
          </p:cNvSpPr>
          <p:nvPr>
            <p:ph type="dt" sz="half" idx="10"/>
          </p:nvPr>
        </p:nvSpPr>
        <p:spPr/>
        <p:txBody>
          <a:bodyPr/>
          <a:lstStyle/>
          <a:p>
            <a:fld id="{066F9020-5315-4E37-A3FC-D2C8D833C99A}" type="datetimeFigureOut">
              <a:rPr lang="en-CA" smtClean="0"/>
              <a:t>2021-03-12</a:t>
            </a:fld>
            <a:endParaRPr lang="en-CA"/>
          </a:p>
        </p:txBody>
      </p:sp>
      <p:sp>
        <p:nvSpPr>
          <p:cNvPr id="5" name="Footer Placeholder 4">
            <a:extLst>
              <a:ext uri="{FF2B5EF4-FFF2-40B4-BE49-F238E27FC236}">
                <a16:creationId xmlns:a16="http://schemas.microsoft.com/office/drawing/2014/main" id="{76C36B51-5B32-417E-B22F-BEA024CFADE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C2F5B6D-9EBE-4591-93D3-07535EDE1D03}"/>
              </a:ext>
            </a:extLst>
          </p:cNvPr>
          <p:cNvSpPr>
            <a:spLocks noGrp="1"/>
          </p:cNvSpPr>
          <p:nvPr>
            <p:ph type="sldNum" sz="quarter" idx="12"/>
          </p:nvPr>
        </p:nvSpPr>
        <p:spPr/>
        <p:txBody>
          <a:bodyPr/>
          <a:lstStyle/>
          <a:p>
            <a:fld id="{75FED915-82D6-4CE7-8DFB-E991B9CE5B9B}" type="slidenum">
              <a:rPr lang="en-CA" smtClean="0"/>
              <a:t>‹#›</a:t>
            </a:fld>
            <a:endParaRPr lang="en-CA"/>
          </a:p>
        </p:txBody>
      </p:sp>
    </p:spTree>
    <p:extLst>
      <p:ext uri="{BB962C8B-B14F-4D97-AF65-F5344CB8AC3E}">
        <p14:creationId xmlns:p14="http://schemas.microsoft.com/office/powerpoint/2010/main" val="2496560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91DEA-7EA8-4183-872B-6F7D1424A9B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7F1631B-41E5-43CB-985B-83431177DC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AFDA82C-5C79-4D74-8B82-FB7B362DBCEE}"/>
              </a:ext>
            </a:extLst>
          </p:cNvPr>
          <p:cNvSpPr>
            <a:spLocks noGrp="1"/>
          </p:cNvSpPr>
          <p:nvPr>
            <p:ph type="dt" sz="half" idx="10"/>
          </p:nvPr>
        </p:nvSpPr>
        <p:spPr/>
        <p:txBody>
          <a:bodyPr/>
          <a:lstStyle/>
          <a:p>
            <a:fld id="{066F9020-5315-4E37-A3FC-D2C8D833C99A}" type="datetimeFigureOut">
              <a:rPr lang="en-CA" smtClean="0"/>
              <a:t>2021-03-12</a:t>
            </a:fld>
            <a:endParaRPr lang="en-CA"/>
          </a:p>
        </p:txBody>
      </p:sp>
      <p:sp>
        <p:nvSpPr>
          <p:cNvPr id="5" name="Footer Placeholder 4">
            <a:extLst>
              <a:ext uri="{FF2B5EF4-FFF2-40B4-BE49-F238E27FC236}">
                <a16:creationId xmlns:a16="http://schemas.microsoft.com/office/drawing/2014/main" id="{4915BCB6-2734-4217-8AC6-73DF69DE29C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E843710-0DDF-4321-81F8-26D482C15B26}"/>
              </a:ext>
            </a:extLst>
          </p:cNvPr>
          <p:cNvSpPr>
            <a:spLocks noGrp="1"/>
          </p:cNvSpPr>
          <p:nvPr>
            <p:ph type="sldNum" sz="quarter" idx="12"/>
          </p:nvPr>
        </p:nvSpPr>
        <p:spPr/>
        <p:txBody>
          <a:bodyPr/>
          <a:lstStyle/>
          <a:p>
            <a:fld id="{75FED915-82D6-4CE7-8DFB-E991B9CE5B9B}" type="slidenum">
              <a:rPr lang="en-CA" smtClean="0"/>
              <a:t>‹#›</a:t>
            </a:fld>
            <a:endParaRPr lang="en-CA"/>
          </a:p>
        </p:txBody>
      </p:sp>
    </p:spTree>
    <p:extLst>
      <p:ext uri="{BB962C8B-B14F-4D97-AF65-F5344CB8AC3E}">
        <p14:creationId xmlns:p14="http://schemas.microsoft.com/office/powerpoint/2010/main" val="2610825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3CBE-23BF-4B80-AD5E-80069C4262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E3CCB996-361E-418B-A740-3F57A7DB18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5D3A7C-8C62-415E-9C03-F4D45EE28879}"/>
              </a:ext>
            </a:extLst>
          </p:cNvPr>
          <p:cNvSpPr>
            <a:spLocks noGrp="1"/>
          </p:cNvSpPr>
          <p:nvPr>
            <p:ph type="dt" sz="half" idx="10"/>
          </p:nvPr>
        </p:nvSpPr>
        <p:spPr/>
        <p:txBody>
          <a:bodyPr/>
          <a:lstStyle/>
          <a:p>
            <a:fld id="{066F9020-5315-4E37-A3FC-D2C8D833C99A}" type="datetimeFigureOut">
              <a:rPr lang="en-CA" smtClean="0"/>
              <a:t>2021-03-12</a:t>
            </a:fld>
            <a:endParaRPr lang="en-CA"/>
          </a:p>
        </p:txBody>
      </p:sp>
      <p:sp>
        <p:nvSpPr>
          <p:cNvPr id="5" name="Footer Placeholder 4">
            <a:extLst>
              <a:ext uri="{FF2B5EF4-FFF2-40B4-BE49-F238E27FC236}">
                <a16:creationId xmlns:a16="http://schemas.microsoft.com/office/drawing/2014/main" id="{5ADB3924-5115-4C24-A42C-9B2AA00C704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02EF85B-98FA-44E9-B364-EC32155F9A28}"/>
              </a:ext>
            </a:extLst>
          </p:cNvPr>
          <p:cNvSpPr>
            <a:spLocks noGrp="1"/>
          </p:cNvSpPr>
          <p:nvPr>
            <p:ph type="sldNum" sz="quarter" idx="12"/>
          </p:nvPr>
        </p:nvSpPr>
        <p:spPr/>
        <p:txBody>
          <a:bodyPr/>
          <a:lstStyle/>
          <a:p>
            <a:fld id="{75FED915-82D6-4CE7-8DFB-E991B9CE5B9B}" type="slidenum">
              <a:rPr lang="en-CA" smtClean="0"/>
              <a:t>‹#›</a:t>
            </a:fld>
            <a:endParaRPr lang="en-CA"/>
          </a:p>
        </p:txBody>
      </p:sp>
    </p:spTree>
    <p:extLst>
      <p:ext uri="{BB962C8B-B14F-4D97-AF65-F5344CB8AC3E}">
        <p14:creationId xmlns:p14="http://schemas.microsoft.com/office/powerpoint/2010/main" val="2319566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9D60-AD5D-4522-854C-A028F4C3817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0C4C480-6DB3-41CF-B4E5-852486C213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7960048-2389-4A74-9E66-C232EE7A0D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393B32B2-3903-4077-8541-3AE40F6B0ED6}"/>
              </a:ext>
            </a:extLst>
          </p:cNvPr>
          <p:cNvSpPr>
            <a:spLocks noGrp="1"/>
          </p:cNvSpPr>
          <p:nvPr>
            <p:ph type="dt" sz="half" idx="10"/>
          </p:nvPr>
        </p:nvSpPr>
        <p:spPr/>
        <p:txBody>
          <a:bodyPr/>
          <a:lstStyle/>
          <a:p>
            <a:fld id="{066F9020-5315-4E37-A3FC-D2C8D833C99A}" type="datetimeFigureOut">
              <a:rPr lang="en-CA" smtClean="0"/>
              <a:t>2021-03-12</a:t>
            </a:fld>
            <a:endParaRPr lang="en-CA"/>
          </a:p>
        </p:txBody>
      </p:sp>
      <p:sp>
        <p:nvSpPr>
          <p:cNvPr id="6" name="Footer Placeholder 5">
            <a:extLst>
              <a:ext uri="{FF2B5EF4-FFF2-40B4-BE49-F238E27FC236}">
                <a16:creationId xmlns:a16="http://schemas.microsoft.com/office/drawing/2014/main" id="{FE178ACF-2468-49B8-8113-BE6046D16F4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0FB0A31-30DB-4166-8E63-51ECC60148EF}"/>
              </a:ext>
            </a:extLst>
          </p:cNvPr>
          <p:cNvSpPr>
            <a:spLocks noGrp="1"/>
          </p:cNvSpPr>
          <p:nvPr>
            <p:ph type="sldNum" sz="quarter" idx="12"/>
          </p:nvPr>
        </p:nvSpPr>
        <p:spPr/>
        <p:txBody>
          <a:bodyPr/>
          <a:lstStyle/>
          <a:p>
            <a:fld id="{75FED915-82D6-4CE7-8DFB-E991B9CE5B9B}" type="slidenum">
              <a:rPr lang="en-CA" smtClean="0"/>
              <a:t>‹#›</a:t>
            </a:fld>
            <a:endParaRPr lang="en-CA"/>
          </a:p>
        </p:txBody>
      </p:sp>
    </p:spTree>
    <p:extLst>
      <p:ext uri="{BB962C8B-B14F-4D97-AF65-F5344CB8AC3E}">
        <p14:creationId xmlns:p14="http://schemas.microsoft.com/office/powerpoint/2010/main" val="3001082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BFD8C-2DB0-4A6D-9801-FDB0B73C611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A60E7D9-C685-4F4C-9D17-5189B434AA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FB1650-6ADC-46FC-B468-074209F68A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9A6876A5-53C3-4C59-9EFB-0D6D1F3C5D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D93A72-2790-4D16-BB52-6A1BF9039C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2E3A697-CE19-4ADC-BD35-CC8D8829D46E}"/>
              </a:ext>
            </a:extLst>
          </p:cNvPr>
          <p:cNvSpPr>
            <a:spLocks noGrp="1"/>
          </p:cNvSpPr>
          <p:nvPr>
            <p:ph type="dt" sz="half" idx="10"/>
          </p:nvPr>
        </p:nvSpPr>
        <p:spPr/>
        <p:txBody>
          <a:bodyPr/>
          <a:lstStyle/>
          <a:p>
            <a:fld id="{066F9020-5315-4E37-A3FC-D2C8D833C99A}" type="datetimeFigureOut">
              <a:rPr lang="en-CA" smtClean="0"/>
              <a:t>2021-03-12</a:t>
            </a:fld>
            <a:endParaRPr lang="en-CA"/>
          </a:p>
        </p:txBody>
      </p:sp>
      <p:sp>
        <p:nvSpPr>
          <p:cNvPr id="8" name="Footer Placeholder 7">
            <a:extLst>
              <a:ext uri="{FF2B5EF4-FFF2-40B4-BE49-F238E27FC236}">
                <a16:creationId xmlns:a16="http://schemas.microsoft.com/office/drawing/2014/main" id="{D883C3E2-C5B0-48EB-90A4-8E4FFC5A103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CD307BC-BA37-425D-8159-1AFF42C472C2}"/>
              </a:ext>
            </a:extLst>
          </p:cNvPr>
          <p:cNvSpPr>
            <a:spLocks noGrp="1"/>
          </p:cNvSpPr>
          <p:nvPr>
            <p:ph type="sldNum" sz="quarter" idx="12"/>
          </p:nvPr>
        </p:nvSpPr>
        <p:spPr/>
        <p:txBody>
          <a:bodyPr/>
          <a:lstStyle/>
          <a:p>
            <a:fld id="{75FED915-82D6-4CE7-8DFB-E991B9CE5B9B}" type="slidenum">
              <a:rPr lang="en-CA" smtClean="0"/>
              <a:t>‹#›</a:t>
            </a:fld>
            <a:endParaRPr lang="en-CA"/>
          </a:p>
        </p:txBody>
      </p:sp>
    </p:spTree>
    <p:extLst>
      <p:ext uri="{BB962C8B-B14F-4D97-AF65-F5344CB8AC3E}">
        <p14:creationId xmlns:p14="http://schemas.microsoft.com/office/powerpoint/2010/main" val="1780364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1ED8-E542-457F-BB94-411D07237F3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FAA370E-2075-432E-9C98-7C20FB7D5AED}"/>
              </a:ext>
            </a:extLst>
          </p:cNvPr>
          <p:cNvSpPr>
            <a:spLocks noGrp="1"/>
          </p:cNvSpPr>
          <p:nvPr>
            <p:ph type="dt" sz="half" idx="10"/>
          </p:nvPr>
        </p:nvSpPr>
        <p:spPr/>
        <p:txBody>
          <a:bodyPr/>
          <a:lstStyle/>
          <a:p>
            <a:fld id="{066F9020-5315-4E37-A3FC-D2C8D833C99A}" type="datetimeFigureOut">
              <a:rPr lang="en-CA" smtClean="0"/>
              <a:t>2021-03-12</a:t>
            </a:fld>
            <a:endParaRPr lang="en-CA"/>
          </a:p>
        </p:txBody>
      </p:sp>
      <p:sp>
        <p:nvSpPr>
          <p:cNvPr id="4" name="Footer Placeholder 3">
            <a:extLst>
              <a:ext uri="{FF2B5EF4-FFF2-40B4-BE49-F238E27FC236}">
                <a16:creationId xmlns:a16="http://schemas.microsoft.com/office/drawing/2014/main" id="{8D46F8DF-8F86-4516-B645-07735E82EFF0}"/>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07D5C3E0-0613-4FB5-B22E-C1106446AC2D}"/>
              </a:ext>
            </a:extLst>
          </p:cNvPr>
          <p:cNvSpPr>
            <a:spLocks noGrp="1"/>
          </p:cNvSpPr>
          <p:nvPr>
            <p:ph type="sldNum" sz="quarter" idx="12"/>
          </p:nvPr>
        </p:nvSpPr>
        <p:spPr/>
        <p:txBody>
          <a:bodyPr/>
          <a:lstStyle/>
          <a:p>
            <a:fld id="{75FED915-82D6-4CE7-8DFB-E991B9CE5B9B}" type="slidenum">
              <a:rPr lang="en-CA" smtClean="0"/>
              <a:t>‹#›</a:t>
            </a:fld>
            <a:endParaRPr lang="en-CA"/>
          </a:p>
        </p:txBody>
      </p:sp>
    </p:spTree>
    <p:extLst>
      <p:ext uri="{BB962C8B-B14F-4D97-AF65-F5344CB8AC3E}">
        <p14:creationId xmlns:p14="http://schemas.microsoft.com/office/powerpoint/2010/main" val="106927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800556-8C09-41F0-8A30-D4CC7B01C8BB}"/>
              </a:ext>
            </a:extLst>
          </p:cNvPr>
          <p:cNvSpPr>
            <a:spLocks noGrp="1"/>
          </p:cNvSpPr>
          <p:nvPr>
            <p:ph type="dt" sz="half" idx="10"/>
          </p:nvPr>
        </p:nvSpPr>
        <p:spPr/>
        <p:txBody>
          <a:bodyPr/>
          <a:lstStyle/>
          <a:p>
            <a:fld id="{066F9020-5315-4E37-A3FC-D2C8D833C99A}" type="datetimeFigureOut">
              <a:rPr lang="en-CA" smtClean="0"/>
              <a:t>2021-03-12</a:t>
            </a:fld>
            <a:endParaRPr lang="en-CA"/>
          </a:p>
        </p:txBody>
      </p:sp>
      <p:sp>
        <p:nvSpPr>
          <p:cNvPr id="3" name="Footer Placeholder 2">
            <a:extLst>
              <a:ext uri="{FF2B5EF4-FFF2-40B4-BE49-F238E27FC236}">
                <a16:creationId xmlns:a16="http://schemas.microsoft.com/office/drawing/2014/main" id="{864F3E67-4C44-441D-B810-FE151662218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A6B027F-DE64-498B-80B0-9A46F335E4C8}"/>
              </a:ext>
            </a:extLst>
          </p:cNvPr>
          <p:cNvSpPr>
            <a:spLocks noGrp="1"/>
          </p:cNvSpPr>
          <p:nvPr>
            <p:ph type="sldNum" sz="quarter" idx="12"/>
          </p:nvPr>
        </p:nvSpPr>
        <p:spPr/>
        <p:txBody>
          <a:bodyPr/>
          <a:lstStyle/>
          <a:p>
            <a:fld id="{75FED915-82D6-4CE7-8DFB-E991B9CE5B9B}" type="slidenum">
              <a:rPr lang="en-CA" smtClean="0"/>
              <a:t>‹#›</a:t>
            </a:fld>
            <a:endParaRPr lang="en-CA"/>
          </a:p>
        </p:txBody>
      </p:sp>
    </p:spTree>
    <p:extLst>
      <p:ext uri="{BB962C8B-B14F-4D97-AF65-F5344CB8AC3E}">
        <p14:creationId xmlns:p14="http://schemas.microsoft.com/office/powerpoint/2010/main" val="2572885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46F0-6699-40FA-A513-437C7F2EB3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A8DF211-AF16-4D09-9F7B-4BF0FBAB2D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39215BC-341D-4AE8-98C5-EEEB7B7FF0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2F2408-DEFE-4845-B6D4-A64AD3225399}"/>
              </a:ext>
            </a:extLst>
          </p:cNvPr>
          <p:cNvSpPr>
            <a:spLocks noGrp="1"/>
          </p:cNvSpPr>
          <p:nvPr>
            <p:ph type="dt" sz="half" idx="10"/>
          </p:nvPr>
        </p:nvSpPr>
        <p:spPr/>
        <p:txBody>
          <a:bodyPr/>
          <a:lstStyle/>
          <a:p>
            <a:fld id="{066F9020-5315-4E37-A3FC-D2C8D833C99A}" type="datetimeFigureOut">
              <a:rPr lang="en-CA" smtClean="0"/>
              <a:t>2021-03-12</a:t>
            </a:fld>
            <a:endParaRPr lang="en-CA"/>
          </a:p>
        </p:txBody>
      </p:sp>
      <p:sp>
        <p:nvSpPr>
          <p:cNvPr id="6" name="Footer Placeholder 5">
            <a:extLst>
              <a:ext uri="{FF2B5EF4-FFF2-40B4-BE49-F238E27FC236}">
                <a16:creationId xmlns:a16="http://schemas.microsoft.com/office/drawing/2014/main" id="{A9670CE7-38F8-4C99-ADF4-2AF0B5F3020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3E1D578-C475-4164-B72F-D2F4429C11CB}"/>
              </a:ext>
            </a:extLst>
          </p:cNvPr>
          <p:cNvSpPr>
            <a:spLocks noGrp="1"/>
          </p:cNvSpPr>
          <p:nvPr>
            <p:ph type="sldNum" sz="quarter" idx="12"/>
          </p:nvPr>
        </p:nvSpPr>
        <p:spPr/>
        <p:txBody>
          <a:bodyPr/>
          <a:lstStyle/>
          <a:p>
            <a:fld id="{75FED915-82D6-4CE7-8DFB-E991B9CE5B9B}" type="slidenum">
              <a:rPr lang="en-CA" smtClean="0"/>
              <a:t>‹#›</a:t>
            </a:fld>
            <a:endParaRPr lang="en-CA"/>
          </a:p>
        </p:txBody>
      </p:sp>
    </p:spTree>
    <p:extLst>
      <p:ext uri="{BB962C8B-B14F-4D97-AF65-F5344CB8AC3E}">
        <p14:creationId xmlns:p14="http://schemas.microsoft.com/office/powerpoint/2010/main" val="963087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BDE31-0128-40F7-B4D1-E03DEA820A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AB2B175-35B8-4894-AC08-A66A7E0C2E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32C55D3-57A2-4109-A405-22833DB265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3AB5CD-6780-42A9-8151-1AA6D6F313B8}"/>
              </a:ext>
            </a:extLst>
          </p:cNvPr>
          <p:cNvSpPr>
            <a:spLocks noGrp="1"/>
          </p:cNvSpPr>
          <p:nvPr>
            <p:ph type="dt" sz="half" idx="10"/>
          </p:nvPr>
        </p:nvSpPr>
        <p:spPr/>
        <p:txBody>
          <a:bodyPr/>
          <a:lstStyle/>
          <a:p>
            <a:fld id="{066F9020-5315-4E37-A3FC-D2C8D833C99A}" type="datetimeFigureOut">
              <a:rPr lang="en-CA" smtClean="0"/>
              <a:t>2021-03-12</a:t>
            </a:fld>
            <a:endParaRPr lang="en-CA"/>
          </a:p>
        </p:txBody>
      </p:sp>
      <p:sp>
        <p:nvSpPr>
          <p:cNvPr id="6" name="Footer Placeholder 5">
            <a:extLst>
              <a:ext uri="{FF2B5EF4-FFF2-40B4-BE49-F238E27FC236}">
                <a16:creationId xmlns:a16="http://schemas.microsoft.com/office/drawing/2014/main" id="{F8BFAD1B-B99C-4F2B-B52D-A80BC025F18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848887A-8E9D-439E-A3B5-8C22B34D718B}"/>
              </a:ext>
            </a:extLst>
          </p:cNvPr>
          <p:cNvSpPr>
            <a:spLocks noGrp="1"/>
          </p:cNvSpPr>
          <p:nvPr>
            <p:ph type="sldNum" sz="quarter" idx="12"/>
          </p:nvPr>
        </p:nvSpPr>
        <p:spPr/>
        <p:txBody>
          <a:bodyPr/>
          <a:lstStyle/>
          <a:p>
            <a:fld id="{75FED915-82D6-4CE7-8DFB-E991B9CE5B9B}" type="slidenum">
              <a:rPr lang="en-CA" smtClean="0"/>
              <a:t>‹#›</a:t>
            </a:fld>
            <a:endParaRPr lang="en-CA"/>
          </a:p>
        </p:txBody>
      </p:sp>
    </p:spTree>
    <p:extLst>
      <p:ext uri="{BB962C8B-B14F-4D97-AF65-F5344CB8AC3E}">
        <p14:creationId xmlns:p14="http://schemas.microsoft.com/office/powerpoint/2010/main" val="44846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F8625C-1079-4542-91AD-3CBAB334D6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3544492-E31F-411B-A392-F3BAC609BB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F21F494-FFBF-48F7-BA9A-A731C41746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6F9020-5315-4E37-A3FC-D2C8D833C99A}" type="datetimeFigureOut">
              <a:rPr lang="en-CA" smtClean="0"/>
              <a:t>2021-03-12</a:t>
            </a:fld>
            <a:endParaRPr lang="en-CA"/>
          </a:p>
        </p:txBody>
      </p:sp>
      <p:sp>
        <p:nvSpPr>
          <p:cNvPr id="5" name="Footer Placeholder 4">
            <a:extLst>
              <a:ext uri="{FF2B5EF4-FFF2-40B4-BE49-F238E27FC236}">
                <a16:creationId xmlns:a16="http://schemas.microsoft.com/office/drawing/2014/main" id="{0B772268-79BB-4360-95A9-5EC2E8D3A2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BD4F504E-FD19-4CA2-B782-7A2BA31806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FED915-82D6-4CE7-8DFB-E991B9CE5B9B}" type="slidenum">
              <a:rPr lang="en-CA" smtClean="0"/>
              <a:t>‹#›</a:t>
            </a:fld>
            <a:endParaRPr lang="en-CA"/>
          </a:p>
        </p:txBody>
      </p:sp>
    </p:spTree>
    <p:extLst>
      <p:ext uri="{BB962C8B-B14F-4D97-AF65-F5344CB8AC3E}">
        <p14:creationId xmlns:p14="http://schemas.microsoft.com/office/powerpoint/2010/main" val="587709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BT24EP7l9nI" TargetMode="External"/><Relationship Id="rId2" Type="http://schemas.openxmlformats.org/officeDocument/2006/relationships/hyperlink" Target="https://components101.com/sensors/sw-420-vibration-sensor-module" TargetMode="External"/><Relationship Id="rId1" Type="http://schemas.openxmlformats.org/officeDocument/2006/relationships/slideLayout" Target="../slideLayouts/slideLayout2.xml"/><Relationship Id="rId4" Type="http://schemas.openxmlformats.org/officeDocument/2006/relationships/hyperlink" Target="https://www.element14.com/community/community/designcenter/single-board-computers/next-genbeaglebone/blog/2013/10/10/bbb--beaglebone-black-io-library-for-c"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11272742"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6F51BFF-396E-46B6-B9E8-F7523BA800DC}"/>
              </a:ext>
            </a:extLst>
          </p:cNvPr>
          <p:cNvSpPr>
            <a:spLocks noGrp="1"/>
          </p:cNvSpPr>
          <p:nvPr>
            <p:ph type="ctrTitle"/>
          </p:nvPr>
        </p:nvSpPr>
        <p:spPr>
          <a:xfrm>
            <a:off x="1100669" y="1097339"/>
            <a:ext cx="10011831" cy="2623885"/>
          </a:xfrm>
        </p:spPr>
        <p:txBody>
          <a:bodyPr anchor="ctr">
            <a:normAutofit/>
          </a:bodyPr>
          <a:lstStyle/>
          <a:p>
            <a:r>
              <a:rPr lang="en-CA" sz="6600">
                <a:solidFill>
                  <a:srgbClr val="FFFFFF"/>
                </a:solidFill>
              </a:rPr>
              <a:t>Interfacing of Vibrator sensor using Beaglebone black</a:t>
            </a:r>
          </a:p>
        </p:txBody>
      </p:sp>
      <p:sp>
        <p:nvSpPr>
          <p:cNvPr id="49" name="Rectangle 48">
            <a:extLst>
              <a:ext uri="{FF2B5EF4-FFF2-40B4-BE49-F238E27FC236}">
                <a16:creationId xmlns:a16="http://schemas.microsoft.com/office/drawing/2014/main" id="{DAE8F46F-D590-45CD-AF41-A04DC11D1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17136"/>
            <a:ext cx="2112264" cy="1892808"/>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1" name="Rectangle 50">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33989" y="4521269"/>
            <a:ext cx="672083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Subtitle 2">
            <a:extLst>
              <a:ext uri="{FF2B5EF4-FFF2-40B4-BE49-F238E27FC236}">
                <a16:creationId xmlns:a16="http://schemas.microsoft.com/office/drawing/2014/main" id="{15098945-7C64-4BC9-9AFD-D80766F25626}"/>
              </a:ext>
            </a:extLst>
          </p:cNvPr>
          <p:cNvSpPr>
            <a:spLocks noGrp="1"/>
          </p:cNvSpPr>
          <p:nvPr>
            <p:ph type="subTitle" idx="1"/>
          </p:nvPr>
        </p:nvSpPr>
        <p:spPr>
          <a:xfrm>
            <a:off x="3226159" y="4843002"/>
            <a:ext cx="5760850" cy="1234345"/>
          </a:xfrm>
        </p:spPr>
        <p:txBody>
          <a:bodyPr anchor="ctr">
            <a:normAutofit/>
          </a:bodyPr>
          <a:lstStyle/>
          <a:p>
            <a:r>
              <a:rPr lang="en-CA" sz="2600">
                <a:solidFill>
                  <a:schemeClr val="tx1">
                    <a:lumMod val="95000"/>
                    <a:lumOff val="5000"/>
                  </a:schemeClr>
                </a:solidFill>
              </a:rPr>
              <a:t>JASMEET SINGH(CO751797)</a:t>
            </a:r>
          </a:p>
          <a:p>
            <a:r>
              <a:rPr lang="en-CA" sz="2600">
                <a:solidFill>
                  <a:schemeClr val="tx1">
                    <a:lumMod val="95000"/>
                    <a:lumOff val="5000"/>
                  </a:schemeClr>
                </a:solidFill>
              </a:rPr>
              <a:t>GROUP #2</a:t>
            </a:r>
          </a:p>
        </p:txBody>
      </p:sp>
      <p:sp>
        <p:nvSpPr>
          <p:cNvPr id="53" name="Rectangle 52">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21270"/>
            <a:ext cx="2115455" cy="189020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547952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54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58D610-65B1-478B-9B2D-F650CD27528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600" kern="1200">
                <a:solidFill>
                  <a:srgbClr val="FFFFFF"/>
                </a:solidFill>
                <a:latin typeface="+mj-lt"/>
                <a:ea typeface="+mj-ea"/>
                <a:cs typeface="+mj-cs"/>
              </a:rPr>
              <a:t>PIN LAYOUT OF BEAGLEBONEBLACK</a:t>
            </a:r>
          </a:p>
        </p:txBody>
      </p:sp>
      <p:pic>
        <p:nvPicPr>
          <p:cNvPr id="4" name="Content Placeholder 4">
            <a:extLst>
              <a:ext uri="{FF2B5EF4-FFF2-40B4-BE49-F238E27FC236}">
                <a16:creationId xmlns:a16="http://schemas.microsoft.com/office/drawing/2014/main" id="{2B559CC6-6106-4A7C-ABC8-E32B871FE660}"/>
              </a:ext>
            </a:extLst>
          </p:cNvPr>
          <p:cNvPicPr>
            <a:picLocks noGrp="1" noChangeAspect="1"/>
          </p:cNvPicPr>
          <p:nvPr>
            <p:ph idx="1"/>
          </p:nvPr>
        </p:nvPicPr>
        <p:blipFill rotWithShape="1">
          <a:blip r:embed="rId2"/>
          <a:srcRect t="12681" b="3933"/>
          <a:stretch/>
        </p:blipFill>
        <p:spPr>
          <a:xfrm>
            <a:off x="4038600" y="1014739"/>
            <a:ext cx="7188199" cy="4825132"/>
          </a:xfrm>
          <a:prstGeom prst="rect">
            <a:avLst/>
          </a:prstGeom>
        </p:spPr>
      </p:pic>
      <p:sp>
        <p:nvSpPr>
          <p:cNvPr id="5" name="Rectangle 4">
            <a:extLst>
              <a:ext uri="{FF2B5EF4-FFF2-40B4-BE49-F238E27FC236}">
                <a16:creationId xmlns:a16="http://schemas.microsoft.com/office/drawing/2014/main" id="{E0ECD7E9-44C2-42F2-AEF8-3BAA85EEC3D2}"/>
              </a:ext>
            </a:extLst>
          </p:cNvPr>
          <p:cNvSpPr/>
          <p:nvPr/>
        </p:nvSpPr>
        <p:spPr>
          <a:xfrm>
            <a:off x="6018246" y="1652296"/>
            <a:ext cx="1268380" cy="214604"/>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7A993DF8-677B-4E1C-9DE3-03F021EE4EC6}"/>
              </a:ext>
            </a:extLst>
          </p:cNvPr>
          <p:cNvSpPr/>
          <p:nvPr/>
        </p:nvSpPr>
        <p:spPr>
          <a:xfrm>
            <a:off x="4180114" y="2146041"/>
            <a:ext cx="1915886" cy="214604"/>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9063CBEA-2EAE-4157-8E47-1711093C2C9B}"/>
              </a:ext>
            </a:extLst>
          </p:cNvPr>
          <p:cNvSpPr/>
          <p:nvPr/>
        </p:nvSpPr>
        <p:spPr>
          <a:xfrm>
            <a:off x="6018246" y="2504457"/>
            <a:ext cx="1492897" cy="164098"/>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 name="Connector: Elbow 9">
            <a:extLst>
              <a:ext uri="{FF2B5EF4-FFF2-40B4-BE49-F238E27FC236}">
                <a16:creationId xmlns:a16="http://schemas.microsoft.com/office/drawing/2014/main" id="{9945F279-9880-480B-B621-BEF24A7EEA53}"/>
              </a:ext>
            </a:extLst>
          </p:cNvPr>
          <p:cNvCxnSpPr>
            <a:stCxn id="5" idx="1"/>
          </p:cNvCxnSpPr>
          <p:nvPr/>
        </p:nvCxnSpPr>
        <p:spPr>
          <a:xfrm rot="10800000" flipV="1">
            <a:off x="3741576" y="1759597"/>
            <a:ext cx="2276670" cy="4389275"/>
          </a:xfrm>
          <a:prstGeom prst="bentConnector2">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22B707-75CC-454A-A0D1-8070EC0B3B9F}"/>
              </a:ext>
            </a:extLst>
          </p:cNvPr>
          <p:cNvCxnSpPr>
            <a:stCxn id="6" idx="1"/>
          </p:cNvCxnSpPr>
          <p:nvPr/>
        </p:nvCxnSpPr>
        <p:spPr>
          <a:xfrm flipH="1">
            <a:off x="3741575" y="2253343"/>
            <a:ext cx="438539" cy="4665"/>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ADCB70-39C7-4AB1-A579-5A84F144A595}"/>
              </a:ext>
            </a:extLst>
          </p:cNvPr>
          <p:cNvCxnSpPr/>
          <p:nvPr/>
        </p:nvCxnSpPr>
        <p:spPr>
          <a:xfrm flipH="1">
            <a:off x="3741575" y="2639786"/>
            <a:ext cx="227667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662340F-031F-4246-85D6-B6A851A24131}"/>
              </a:ext>
            </a:extLst>
          </p:cNvPr>
          <p:cNvSpPr txBox="1"/>
          <p:nvPr/>
        </p:nvSpPr>
        <p:spPr>
          <a:xfrm>
            <a:off x="2724539" y="6074229"/>
            <a:ext cx="2649894" cy="369332"/>
          </a:xfrm>
          <a:prstGeom prst="rect">
            <a:avLst/>
          </a:prstGeom>
          <a:noFill/>
        </p:spPr>
        <p:txBody>
          <a:bodyPr wrap="square" rtlCol="0">
            <a:spAutoFit/>
          </a:bodyPr>
          <a:lstStyle/>
          <a:p>
            <a:r>
              <a:rPr lang="en-CA" dirty="0"/>
              <a:t>Pins used for interfacing</a:t>
            </a:r>
          </a:p>
        </p:txBody>
      </p:sp>
    </p:spTree>
    <p:extLst>
      <p:ext uri="{BB962C8B-B14F-4D97-AF65-F5344CB8AC3E}">
        <p14:creationId xmlns:p14="http://schemas.microsoft.com/office/powerpoint/2010/main" val="3297985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321732"/>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49AD0B4-62B0-415D-9373-6AF5A73AE7A2}"/>
              </a:ext>
            </a:extLst>
          </p:cNvPr>
          <p:cNvPicPr>
            <a:picLocks noChangeAspect="1"/>
          </p:cNvPicPr>
          <p:nvPr/>
        </p:nvPicPr>
        <p:blipFill>
          <a:blip r:embed="rId2"/>
          <a:stretch>
            <a:fillRect/>
          </a:stretch>
        </p:blipFill>
        <p:spPr>
          <a:xfrm>
            <a:off x="1511434" y="549714"/>
            <a:ext cx="4690530" cy="3646887"/>
          </a:xfrm>
          <a:prstGeom prst="rect">
            <a:avLst/>
          </a:prstGeom>
        </p:spPr>
      </p:pic>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0891"/>
            <a:ext cx="7058307" cy="1964266"/>
          </a:xfrm>
          <a:prstGeom prst="rect">
            <a:avLst/>
          </a:prstGeom>
          <a:solidFill>
            <a:srgbClr val="3A5E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C449F2-8E27-4C34-AC03-F94C9A24AD0E}"/>
              </a:ext>
            </a:extLst>
          </p:cNvPr>
          <p:cNvSpPr>
            <a:spLocks noGrp="1"/>
          </p:cNvSpPr>
          <p:nvPr>
            <p:ph type="title"/>
          </p:nvPr>
        </p:nvSpPr>
        <p:spPr>
          <a:xfrm>
            <a:off x="524256" y="4765963"/>
            <a:ext cx="6594189" cy="1625210"/>
          </a:xfrm>
        </p:spPr>
        <p:txBody>
          <a:bodyPr>
            <a:normAutofit/>
          </a:bodyPr>
          <a:lstStyle/>
          <a:p>
            <a:pPr algn="ctr"/>
            <a:r>
              <a:rPr lang="en-CA" dirty="0">
                <a:solidFill>
                  <a:srgbClr val="FFFFFF"/>
                </a:solidFill>
              </a:rPr>
              <a:t>INTRODUCTION OF VIBRATOR SENSOR</a:t>
            </a:r>
          </a:p>
        </p:txBody>
      </p:sp>
      <p:sp>
        <p:nvSpPr>
          <p:cNvPr id="24"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36EC792-34B5-427E-942B-6085E33486E8}"/>
              </a:ext>
            </a:extLst>
          </p:cNvPr>
          <p:cNvSpPr>
            <a:spLocks noGrp="1"/>
          </p:cNvSpPr>
          <p:nvPr>
            <p:ph idx="1"/>
          </p:nvPr>
        </p:nvSpPr>
        <p:spPr>
          <a:xfrm>
            <a:off x="8029319" y="917725"/>
            <a:ext cx="3424739" cy="4852362"/>
          </a:xfrm>
        </p:spPr>
        <p:txBody>
          <a:bodyPr anchor="ctr">
            <a:normAutofit/>
          </a:bodyPr>
          <a:lstStyle/>
          <a:p>
            <a:r>
              <a:rPr lang="en-US" sz="2000">
                <a:solidFill>
                  <a:srgbClr val="FFFFFF"/>
                </a:solidFill>
              </a:rPr>
              <a:t>The Vibration sensor is used to detect if there is any vibration that is beyond the threshold. The threshold can be adjusted by the on-board potentiometer. When there no vibration, this module output logic LOW the signal indicate LED light, and vice versa.</a:t>
            </a:r>
          </a:p>
        </p:txBody>
      </p:sp>
    </p:spTree>
    <p:extLst>
      <p:ext uri="{BB962C8B-B14F-4D97-AF65-F5344CB8AC3E}">
        <p14:creationId xmlns:p14="http://schemas.microsoft.com/office/powerpoint/2010/main" val="3880792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3A5E88">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ED8C79-338F-4992-8454-864597A96507}"/>
              </a:ext>
            </a:extLst>
          </p:cNvPr>
          <p:cNvSpPr>
            <a:spLocks noGrp="1"/>
          </p:cNvSpPr>
          <p:nvPr>
            <p:ph type="title"/>
          </p:nvPr>
        </p:nvSpPr>
        <p:spPr>
          <a:xfrm>
            <a:off x="524256" y="491260"/>
            <a:ext cx="6594189" cy="1625210"/>
          </a:xfrm>
        </p:spPr>
        <p:txBody>
          <a:bodyPr>
            <a:normAutofit/>
          </a:bodyPr>
          <a:lstStyle/>
          <a:p>
            <a:r>
              <a:rPr lang="en-CA">
                <a:solidFill>
                  <a:srgbClr val="FFFFFF"/>
                </a:solidFill>
              </a:rPr>
              <a:t>FEATURES OF VIBRATOR SENSOR</a:t>
            </a:r>
          </a:p>
        </p:txBody>
      </p:sp>
      <p:pic>
        <p:nvPicPr>
          <p:cNvPr id="4" name="Picture 3">
            <a:extLst>
              <a:ext uri="{FF2B5EF4-FFF2-40B4-BE49-F238E27FC236}">
                <a16:creationId xmlns:a16="http://schemas.microsoft.com/office/drawing/2014/main" id="{0863A11A-0709-4B1E-B3A0-CA2C547F4EBE}"/>
              </a:ext>
            </a:extLst>
          </p:cNvPr>
          <p:cNvPicPr>
            <a:picLocks noChangeAspect="1"/>
          </p:cNvPicPr>
          <p:nvPr/>
        </p:nvPicPr>
        <p:blipFill rotWithShape="1">
          <a:blip r:embed="rId2"/>
          <a:srcRect t="13030" r="1" b="12620"/>
          <a:stretch/>
        </p:blipFill>
        <p:spPr>
          <a:xfrm>
            <a:off x="327547" y="2454903"/>
            <a:ext cx="7058306" cy="4080254"/>
          </a:xfrm>
          <a:prstGeom prst="rect">
            <a:avLst/>
          </a:prstGeom>
        </p:spPr>
      </p:pic>
      <p:sp>
        <p:nvSpPr>
          <p:cNvPr id="20" name="Rectangle 1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631BC90-19F9-490E-8A23-9EC968E5A543}"/>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The default state of the switch is close.</a:t>
            </a:r>
          </a:p>
          <a:p>
            <a:r>
              <a:rPr lang="en-US" dirty="0">
                <a:solidFill>
                  <a:srgbClr val="FFFFFF"/>
                </a:solidFill>
              </a:rPr>
              <a:t>Digital output Supply voltage:3.3V-5V</a:t>
            </a:r>
          </a:p>
          <a:p>
            <a:r>
              <a:rPr lang="en-US" dirty="0">
                <a:solidFill>
                  <a:srgbClr val="FFFFFF"/>
                </a:solidFill>
              </a:rPr>
              <a:t>On-board indicator LED to show the results.</a:t>
            </a:r>
          </a:p>
          <a:p>
            <a:r>
              <a:rPr lang="en-US" dirty="0">
                <a:solidFill>
                  <a:srgbClr val="FFFFFF"/>
                </a:solidFill>
              </a:rPr>
              <a:t>Dimension of the board: 3.2cm x 1.4cm</a:t>
            </a:r>
          </a:p>
        </p:txBody>
      </p:sp>
    </p:spTree>
    <p:extLst>
      <p:ext uri="{BB962C8B-B14F-4D97-AF65-F5344CB8AC3E}">
        <p14:creationId xmlns:p14="http://schemas.microsoft.com/office/powerpoint/2010/main" val="4123523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3F620C-65CB-406C-97E7-2D209D410D96}"/>
              </a:ext>
            </a:extLst>
          </p:cNvPr>
          <p:cNvPicPr>
            <a:picLocks noChangeAspect="1"/>
          </p:cNvPicPr>
          <p:nvPr/>
        </p:nvPicPr>
        <p:blipFill rotWithShape="1">
          <a:blip r:embed="rId2"/>
          <a:srcRect t="8897" b="3212"/>
          <a:stretch/>
        </p:blipFill>
        <p:spPr>
          <a:xfrm>
            <a:off x="-1" y="10"/>
            <a:ext cx="12192000" cy="6857990"/>
          </a:xfrm>
          <a:prstGeom prst="rect">
            <a:avLst/>
          </a:prstGeom>
        </p:spPr>
      </p:pic>
      <p:sp>
        <p:nvSpPr>
          <p:cNvPr id="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0DEDC52-5646-4D63-9B58-2023C958D286}"/>
              </a:ext>
            </a:extLst>
          </p:cNvPr>
          <p:cNvSpPr>
            <a:spLocks noGrp="1"/>
          </p:cNvSpPr>
          <p:nvPr>
            <p:ph type="title"/>
          </p:nvPr>
        </p:nvSpPr>
        <p:spPr>
          <a:xfrm>
            <a:off x="709448" y="1913950"/>
            <a:ext cx="4204137" cy="1342754"/>
          </a:xfrm>
        </p:spPr>
        <p:txBody>
          <a:bodyPr>
            <a:normAutofit/>
          </a:bodyPr>
          <a:lstStyle/>
          <a:p>
            <a:pPr algn="ctr"/>
            <a:r>
              <a:rPr lang="en-CA" sz="3600"/>
              <a:t>FUNCTION OF VIBARATOR SENSOR</a:t>
            </a:r>
          </a:p>
        </p:txBody>
      </p:sp>
      <p:cxnSp>
        <p:nvCxnSpPr>
          <p:cNvPr id="11"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8AF00C4-CAB8-4684-9E63-E5A919562701}"/>
              </a:ext>
            </a:extLst>
          </p:cNvPr>
          <p:cNvSpPr>
            <a:spLocks noGrp="1"/>
          </p:cNvSpPr>
          <p:nvPr>
            <p:ph idx="1"/>
          </p:nvPr>
        </p:nvSpPr>
        <p:spPr>
          <a:xfrm>
            <a:off x="525516" y="3417573"/>
            <a:ext cx="4593021" cy="2619839"/>
          </a:xfrm>
        </p:spPr>
        <p:txBody>
          <a:bodyPr anchor="ctr">
            <a:normAutofit/>
          </a:bodyPr>
          <a:lstStyle/>
          <a:p>
            <a:r>
              <a:rPr lang="en-US" sz="1800"/>
              <a:t>It is used in our project to detect vibration as when somebody will try to open the bank locker forcefully, this sensor will start vibrating.</a:t>
            </a:r>
            <a:endParaRPr lang="en-CA" sz="1800"/>
          </a:p>
          <a:p>
            <a:endParaRPr lang="en-CA" sz="1800"/>
          </a:p>
        </p:txBody>
      </p:sp>
    </p:spTree>
    <p:extLst>
      <p:ext uri="{BB962C8B-B14F-4D97-AF65-F5344CB8AC3E}">
        <p14:creationId xmlns:p14="http://schemas.microsoft.com/office/powerpoint/2010/main" val="1610076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6" name="Straight Connector 8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8" name="Rectangle 8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8C8F40-1491-4EB4-95C9-066A516B9446}"/>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PIN LAYOUT OF VIBRATOR SENSOR</a:t>
            </a:r>
          </a:p>
        </p:txBody>
      </p:sp>
      <p:cxnSp>
        <p:nvCxnSpPr>
          <p:cNvPr id="85" name="Straight Connector 8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1C5BFBF2-1186-493F-A551-3F281A0549AE}"/>
              </a:ext>
            </a:extLst>
          </p:cNvPr>
          <p:cNvPicPr>
            <a:picLocks noChangeAspect="1"/>
          </p:cNvPicPr>
          <p:nvPr/>
        </p:nvPicPr>
        <p:blipFill rotWithShape="1">
          <a:blip r:embed="rId2"/>
          <a:srcRect t="9784" b="5947"/>
          <a:stretch/>
        </p:blipFill>
        <p:spPr>
          <a:xfrm>
            <a:off x="2514968" y="2427541"/>
            <a:ext cx="7106964" cy="3997637"/>
          </a:xfrm>
          <a:prstGeom prst="rect">
            <a:avLst/>
          </a:prstGeom>
        </p:spPr>
      </p:pic>
    </p:spTree>
    <p:extLst>
      <p:ext uri="{BB962C8B-B14F-4D97-AF65-F5344CB8AC3E}">
        <p14:creationId xmlns:p14="http://schemas.microsoft.com/office/powerpoint/2010/main" val="1224769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321732"/>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0891"/>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664FFE-65CD-4AC4-9A82-82010AD0C171}"/>
              </a:ext>
            </a:extLst>
          </p:cNvPr>
          <p:cNvSpPr>
            <a:spLocks noGrp="1"/>
          </p:cNvSpPr>
          <p:nvPr>
            <p:ph type="title"/>
          </p:nvPr>
        </p:nvSpPr>
        <p:spPr>
          <a:xfrm>
            <a:off x="524256" y="4765963"/>
            <a:ext cx="6594189" cy="1625210"/>
          </a:xfrm>
        </p:spPr>
        <p:txBody>
          <a:bodyPr>
            <a:normAutofit/>
          </a:bodyPr>
          <a:lstStyle/>
          <a:p>
            <a:r>
              <a:rPr lang="en-CA" sz="3700">
                <a:solidFill>
                  <a:srgbClr val="FFFFFF"/>
                </a:solidFill>
              </a:rPr>
              <a:t>INTERFACING OF VIBARATOR SENSOR AND BEAGLEBONE BLACK</a:t>
            </a:r>
          </a:p>
        </p:txBody>
      </p:sp>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67D1C42-322F-431B-8226-F53A76EBB197}"/>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Vibration sensor is connected directly to the </a:t>
            </a:r>
            <a:r>
              <a:rPr lang="en-US" dirty="0" err="1">
                <a:solidFill>
                  <a:srgbClr val="FFFFFF"/>
                </a:solidFill>
              </a:rPr>
              <a:t>beaglebone</a:t>
            </a:r>
            <a:r>
              <a:rPr lang="en-US" dirty="0">
                <a:solidFill>
                  <a:srgbClr val="FFFFFF"/>
                </a:solidFill>
              </a:rPr>
              <a:t> black with the help of GPIO pins.</a:t>
            </a:r>
          </a:p>
          <a:p>
            <a:r>
              <a:rPr lang="en-US" dirty="0">
                <a:solidFill>
                  <a:srgbClr val="FFFFFF"/>
                </a:solidFill>
              </a:rPr>
              <a:t>This sensor is used to detect any unauthorized access by hammering the locker.</a:t>
            </a:r>
          </a:p>
          <a:p>
            <a:endParaRPr lang="en-CA" sz="2000" dirty="0">
              <a:solidFill>
                <a:srgbClr val="FFFFFF"/>
              </a:solidFill>
            </a:endParaRPr>
          </a:p>
        </p:txBody>
      </p:sp>
      <p:graphicFrame>
        <p:nvGraphicFramePr>
          <p:cNvPr id="4" name="Table 4">
            <a:extLst>
              <a:ext uri="{FF2B5EF4-FFF2-40B4-BE49-F238E27FC236}">
                <a16:creationId xmlns:a16="http://schemas.microsoft.com/office/drawing/2014/main" id="{CC2FE8DE-889E-4123-B1BC-456EF8E97405}"/>
              </a:ext>
            </a:extLst>
          </p:cNvPr>
          <p:cNvGraphicFramePr>
            <a:graphicFrameLocks noGrp="1"/>
          </p:cNvGraphicFramePr>
          <p:nvPr>
            <p:extLst>
              <p:ext uri="{D42A27DB-BD31-4B8C-83A1-F6EECF244321}">
                <p14:modId xmlns:p14="http://schemas.microsoft.com/office/powerpoint/2010/main" val="1580583539"/>
              </p:ext>
            </p:extLst>
          </p:nvPr>
        </p:nvGraphicFramePr>
        <p:xfrm>
          <a:off x="776314" y="646465"/>
          <a:ext cx="6160771" cy="3453384"/>
        </p:xfrm>
        <a:graphic>
          <a:graphicData uri="http://schemas.openxmlformats.org/drawingml/2006/table">
            <a:tbl>
              <a:tblPr firstRow="1" bandRow="1">
                <a:tableStyleId>{5C22544A-7EE6-4342-B048-85BDC9FD1C3A}</a:tableStyleId>
              </a:tblPr>
              <a:tblGrid>
                <a:gridCol w="2719494">
                  <a:extLst>
                    <a:ext uri="{9D8B030D-6E8A-4147-A177-3AD203B41FA5}">
                      <a16:colId xmlns:a16="http://schemas.microsoft.com/office/drawing/2014/main" val="19040011"/>
                    </a:ext>
                  </a:extLst>
                </a:gridCol>
                <a:gridCol w="3441277">
                  <a:extLst>
                    <a:ext uri="{9D8B030D-6E8A-4147-A177-3AD203B41FA5}">
                      <a16:colId xmlns:a16="http://schemas.microsoft.com/office/drawing/2014/main" val="2526687628"/>
                    </a:ext>
                  </a:extLst>
                </a:gridCol>
              </a:tblGrid>
              <a:tr h="1240536">
                <a:tc>
                  <a:txBody>
                    <a:bodyPr/>
                    <a:lstStyle/>
                    <a:p>
                      <a:pPr algn="ctr"/>
                      <a:r>
                        <a:rPr lang="en-CA" sz="3300"/>
                        <a:t>VIBRATOR SENSOR</a:t>
                      </a:r>
                    </a:p>
                  </a:txBody>
                  <a:tcPr marL="167640" marR="167640" marT="83820" marB="83820"/>
                </a:tc>
                <a:tc>
                  <a:txBody>
                    <a:bodyPr/>
                    <a:lstStyle/>
                    <a:p>
                      <a:pPr algn="ctr"/>
                      <a:r>
                        <a:rPr lang="en-CA" sz="3300"/>
                        <a:t>BEAGLEBONE BLACK</a:t>
                      </a:r>
                    </a:p>
                  </a:txBody>
                  <a:tcPr marL="167640" marR="167640" marT="83820" marB="83820"/>
                </a:tc>
                <a:extLst>
                  <a:ext uri="{0D108BD9-81ED-4DB2-BD59-A6C34878D82A}">
                    <a16:rowId xmlns:a16="http://schemas.microsoft.com/office/drawing/2014/main" val="1330106615"/>
                  </a:ext>
                </a:extLst>
              </a:tr>
              <a:tr h="737616">
                <a:tc>
                  <a:txBody>
                    <a:bodyPr/>
                    <a:lstStyle/>
                    <a:p>
                      <a:pPr algn="ctr"/>
                      <a:r>
                        <a:rPr lang="en-CA" sz="3300"/>
                        <a:t>D0</a:t>
                      </a:r>
                    </a:p>
                  </a:txBody>
                  <a:tcPr marL="167640" marR="167640" marT="83820" marB="83820"/>
                </a:tc>
                <a:tc>
                  <a:txBody>
                    <a:bodyPr/>
                    <a:lstStyle/>
                    <a:p>
                      <a:pPr algn="ctr"/>
                      <a:r>
                        <a:rPr lang="en-CA" sz="3300"/>
                        <a:t>P9.12</a:t>
                      </a:r>
                    </a:p>
                  </a:txBody>
                  <a:tcPr marL="167640" marR="167640" marT="83820" marB="83820"/>
                </a:tc>
                <a:extLst>
                  <a:ext uri="{0D108BD9-81ED-4DB2-BD59-A6C34878D82A}">
                    <a16:rowId xmlns:a16="http://schemas.microsoft.com/office/drawing/2014/main" val="927744061"/>
                  </a:ext>
                </a:extLst>
              </a:tr>
              <a:tr h="737616">
                <a:tc>
                  <a:txBody>
                    <a:bodyPr/>
                    <a:lstStyle/>
                    <a:p>
                      <a:pPr algn="ctr"/>
                      <a:r>
                        <a:rPr lang="en-CA" sz="3300"/>
                        <a:t>VCC</a:t>
                      </a:r>
                    </a:p>
                  </a:txBody>
                  <a:tcPr marL="167640" marR="167640" marT="83820" marB="83820"/>
                </a:tc>
                <a:tc>
                  <a:txBody>
                    <a:bodyPr/>
                    <a:lstStyle/>
                    <a:p>
                      <a:pPr algn="ctr"/>
                      <a:r>
                        <a:rPr lang="en-CA" sz="3300"/>
                        <a:t>VCC</a:t>
                      </a:r>
                    </a:p>
                  </a:txBody>
                  <a:tcPr marL="167640" marR="167640" marT="83820" marB="83820"/>
                </a:tc>
                <a:extLst>
                  <a:ext uri="{0D108BD9-81ED-4DB2-BD59-A6C34878D82A}">
                    <a16:rowId xmlns:a16="http://schemas.microsoft.com/office/drawing/2014/main" val="1187140328"/>
                  </a:ext>
                </a:extLst>
              </a:tr>
              <a:tr h="737616">
                <a:tc>
                  <a:txBody>
                    <a:bodyPr/>
                    <a:lstStyle/>
                    <a:p>
                      <a:pPr algn="ctr"/>
                      <a:r>
                        <a:rPr lang="en-CA" sz="3300"/>
                        <a:t>GND</a:t>
                      </a:r>
                    </a:p>
                  </a:txBody>
                  <a:tcPr marL="167640" marR="167640" marT="83820" marB="83820"/>
                </a:tc>
                <a:tc>
                  <a:txBody>
                    <a:bodyPr/>
                    <a:lstStyle/>
                    <a:p>
                      <a:pPr algn="ctr"/>
                      <a:r>
                        <a:rPr lang="en-CA" sz="3300"/>
                        <a:t>GND</a:t>
                      </a:r>
                    </a:p>
                  </a:txBody>
                  <a:tcPr marL="167640" marR="167640" marT="83820" marB="83820"/>
                </a:tc>
                <a:extLst>
                  <a:ext uri="{0D108BD9-81ED-4DB2-BD59-A6C34878D82A}">
                    <a16:rowId xmlns:a16="http://schemas.microsoft.com/office/drawing/2014/main" val="1718068813"/>
                  </a:ext>
                </a:extLst>
              </a:tr>
            </a:tbl>
          </a:graphicData>
        </a:graphic>
      </p:graphicFrame>
    </p:spTree>
    <p:extLst>
      <p:ext uri="{BB962C8B-B14F-4D97-AF65-F5344CB8AC3E}">
        <p14:creationId xmlns:p14="http://schemas.microsoft.com/office/powerpoint/2010/main" val="1163044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161CF8-06D7-488F-B8E5-EAEA289775B5}"/>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a:solidFill>
                  <a:schemeClr val="bg1"/>
                </a:solidFill>
                <a:latin typeface="+mj-lt"/>
                <a:ea typeface="+mj-ea"/>
                <a:cs typeface="+mj-cs"/>
              </a:rPr>
              <a:t>SCHEMATIC DIAGRAM</a:t>
            </a:r>
          </a:p>
        </p:txBody>
      </p:sp>
      <p:pic>
        <p:nvPicPr>
          <p:cNvPr id="5" name="Content Placeholder 4">
            <a:extLst>
              <a:ext uri="{FF2B5EF4-FFF2-40B4-BE49-F238E27FC236}">
                <a16:creationId xmlns:a16="http://schemas.microsoft.com/office/drawing/2014/main" id="{C8EBCE29-C408-4A94-B1B4-FB0E396C80BA}"/>
              </a:ext>
            </a:extLst>
          </p:cNvPr>
          <p:cNvPicPr>
            <a:picLocks noGrp="1" noChangeAspect="1"/>
          </p:cNvPicPr>
          <p:nvPr>
            <p:ph idx="1"/>
          </p:nvPr>
        </p:nvPicPr>
        <p:blipFill>
          <a:blip r:embed="rId2"/>
          <a:stretch>
            <a:fillRect/>
          </a:stretch>
        </p:blipFill>
        <p:spPr>
          <a:xfrm>
            <a:off x="838200" y="2854921"/>
            <a:ext cx="10515599" cy="2734056"/>
          </a:xfrm>
          <a:prstGeom prst="rect">
            <a:avLst/>
          </a:prstGeom>
        </p:spPr>
      </p:pic>
    </p:spTree>
    <p:extLst>
      <p:ext uri="{BB962C8B-B14F-4D97-AF65-F5344CB8AC3E}">
        <p14:creationId xmlns:p14="http://schemas.microsoft.com/office/powerpoint/2010/main" val="78210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5A91E61-BE13-40F4-A147-ACCB993E041E}"/>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3400"/>
              <a:t>CONNECTION OF VIBARATOR SENSOR AND BEAGLEBONE BLACK</a:t>
            </a:r>
          </a:p>
        </p:txBody>
      </p:sp>
      <p:sp>
        <p:nvSpPr>
          <p:cNvPr id="40"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Shape 43">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13" name="Content Placeholder 12">
            <a:extLst>
              <a:ext uri="{FF2B5EF4-FFF2-40B4-BE49-F238E27FC236}">
                <a16:creationId xmlns:a16="http://schemas.microsoft.com/office/drawing/2014/main" id="{C33B66BE-DAC7-4E6A-B409-F2DFE7CE8AB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708" r="1" b="1511"/>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743998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1"/>
            <a:ext cx="11542722" cy="1965960"/>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300E41-5081-499D-8204-110482B763BF}"/>
              </a:ext>
            </a:extLst>
          </p:cNvPr>
          <p:cNvSpPr>
            <a:spLocks noGrp="1"/>
          </p:cNvSpPr>
          <p:nvPr>
            <p:ph type="title"/>
          </p:nvPr>
        </p:nvSpPr>
        <p:spPr>
          <a:xfrm>
            <a:off x="757450" y="521208"/>
            <a:ext cx="10754437" cy="1627632"/>
          </a:xfrm>
        </p:spPr>
        <p:txBody>
          <a:bodyPr>
            <a:normAutofit/>
          </a:bodyPr>
          <a:lstStyle/>
          <a:p>
            <a:r>
              <a:rPr lang="en-CA" sz="4800">
                <a:solidFill>
                  <a:srgbClr val="FFFFFF"/>
                </a:solidFill>
              </a:rPr>
              <a:t>LIBRARIES USED IN INTERFACING</a:t>
            </a:r>
          </a:p>
        </p:txBody>
      </p:sp>
      <p:sp>
        <p:nvSpPr>
          <p:cNvPr id="10" name="Rectangle 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2447552"/>
            <a:ext cx="11542722" cy="408871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7FBCE64-ECA3-445B-B06B-8E35E8769454}"/>
              </a:ext>
            </a:extLst>
          </p:cNvPr>
          <p:cNvSpPr>
            <a:spLocks noGrp="1"/>
          </p:cNvSpPr>
          <p:nvPr>
            <p:ph idx="1"/>
          </p:nvPr>
        </p:nvSpPr>
        <p:spPr>
          <a:xfrm>
            <a:off x="757451" y="2776737"/>
            <a:ext cx="10754436" cy="3429234"/>
          </a:xfrm>
        </p:spPr>
        <p:txBody>
          <a:bodyPr anchor="ctr">
            <a:normAutofit lnSpcReduction="10000"/>
          </a:bodyPr>
          <a:lstStyle/>
          <a:p>
            <a:endParaRPr lang="en-CA" sz="1900" dirty="0">
              <a:solidFill>
                <a:srgbClr val="FFFFFF"/>
              </a:solidFill>
            </a:endParaRPr>
          </a:p>
          <a:p>
            <a:r>
              <a:rPr lang="en-CA" sz="1900" dirty="0">
                <a:solidFill>
                  <a:srgbClr val="FFFFFF"/>
                </a:solidFill>
              </a:rPr>
              <a:t>IOBB LIBRARY:</a:t>
            </a:r>
          </a:p>
          <a:p>
            <a:pPr marL="914400" lvl="1" indent="-457200">
              <a:buFont typeface="+mj-lt"/>
              <a:buAutoNum type="arabicPeriod"/>
            </a:pPr>
            <a:r>
              <a:rPr lang="en-US" sz="1900" dirty="0">
                <a:solidFill>
                  <a:srgbClr val="FFFFFF"/>
                </a:solidFill>
              </a:rPr>
              <a:t>As the vibration Sensor is directly connected to GPIO pins of </a:t>
            </a:r>
            <a:r>
              <a:rPr lang="en-US" sz="1900" dirty="0" err="1">
                <a:solidFill>
                  <a:srgbClr val="FFFFFF"/>
                </a:solidFill>
              </a:rPr>
              <a:t>beagleboneblack</a:t>
            </a:r>
            <a:r>
              <a:rPr lang="en-US" sz="1900" dirty="0">
                <a:solidFill>
                  <a:srgbClr val="FFFFFF"/>
                </a:solidFill>
              </a:rPr>
              <a:t> we need IOBB library.</a:t>
            </a:r>
          </a:p>
          <a:p>
            <a:pPr marL="914400" lvl="1" indent="-457200">
              <a:buFont typeface="+mj-lt"/>
              <a:buAutoNum type="arabicPeriod"/>
            </a:pPr>
            <a:r>
              <a:rPr lang="en-US" sz="1900" dirty="0">
                <a:solidFill>
                  <a:srgbClr val="FFFFFF"/>
                </a:solidFill>
              </a:rPr>
              <a:t>We already installed that library during the interfacing of buzzer.</a:t>
            </a:r>
          </a:p>
          <a:p>
            <a:pPr marL="0" indent="0">
              <a:buNone/>
            </a:pPr>
            <a:r>
              <a:rPr lang="en-CA" sz="1900" dirty="0">
                <a:solidFill>
                  <a:srgbClr val="FFFFFF"/>
                </a:solidFill>
              </a:rPr>
              <a:t>•STDIO LIBRARY:</a:t>
            </a:r>
          </a:p>
          <a:p>
            <a:pPr marL="914400" lvl="1" indent="-457200">
              <a:buFont typeface="+mj-lt"/>
              <a:buAutoNum type="arabicPeriod"/>
            </a:pPr>
            <a:r>
              <a:rPr lang="en-US" sz="1900" dirty="0">
                <a:solidFill>
                  <a:srgbClr val="FFFFFF"/>
                </a:solidFill>
              </a:rPr>
              <a:t>Standard C input output library.</a:t>
            </a:r>
          </a:p>
          <a:p>
            <a:pPr marL="0" indent="0">
              <a:buNone/>
            </a:pPr>
            <a:r>
              <a:rPr lang="en-CA" sz="1900" dirty="0">
                <a:solidFill>
                  <a:srgbClr val="FFFFFF"/>
                </a:solidFill>
              </a:rPr>
              <a:t>•TIME LIBRARY:</a:t>
            </a:r>
          </a:p>
          <a:p>
            <a:pPr marL="914400" lvl="1" indent="-457200">
              <a:buFont typeface="+mj-lt"/>
              <a:buAutoNum type="arabicPeriod"/>
            </a:pPr>
            <a:r>
              <a:rPr lang="en-US" sz="1900" dirty="0">
                <a:solidFill>
                  <a:srgbClr val="FFFFFF"/>
                </a:solidFill>
              </a:rPr>
              <a:t>The Time library provides the data structures and functions required to retrieve the system time, perform time calculations, and output formatted strings that allow the time to be displayed in a variety of common formats.</a:t>
            </a:r>
          </a:p>
          <a:p>
            <a:endParaRPr lang="en-CA" sz="1900" dirty="0">
              <a:solidFill>
                <a:srgbClr val="FFFFFF"/>
              </a:solidFill>
            </a:endParaRPr>
          </a:p>
        </p:txBody>
      </p:sp>
    </p:spTree>
    <p:extLst>
      <p:ext uri="{BB962C8B-B14F-4D97-AF65-F5344CB8AC3E}">
        <p14:creationId xmlns:p14="http://schemas.microsoft.com/office/powerpoint/2010/main" val="1372465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40948FF6-3455-45AE-BDEE-5F4B8A0529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4CF193-34CC-4AD4-9834-31271A17B31C}"/>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CODING OF VIBRATION SENSOR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355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9852CB0-EA8B-4249-929F-5D478DDA5F49}"/>
              </a:ext>
            </a:extLst>
          </p:cNvPr>
          <p:cNvSpPr>
            <a:spLocks noGrp="1"/>
          </p:cNvSpPr>
          <p:nvPr>
            <p:ph type="title"/>
          </p:nvPr>
        </p:nvSpPr>
        <p:spPr>
          <a:xfrm>
            <a:off x="777240" y="731519"/>
            <a:ext cx="2845191" cy="3237579"/>
          </a:xfrm>
        </p:spPr>
        <p:txBody>
          <a:bodyPr>
            <a:normAutofit/>
          </a:bodyPr>
          <a:lstStyle/>
          <a:p>
            <a:r>
              <a:rPr lang="en-CA" sz="3800">
                <a:solidFill>
                  <a:srgbClr val="FFFFFF"/>
                </a:solidFill>
              </a:rPr>
              <a:t>CONTENT</a:t>
            </a:r>
          </a:p>
        </p:txBody>
      </p:sp>
      <p:sp>
        <p:nvSpPr>
          <p:cNvPr id="32" name="Rectangle 3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Rectangle 3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B832E7-A6C0-4ED8-B299-1517D92301B6}"/>
              </a:ext>
            </a:extLst>
          </p:cNvPr>
          <p:cNvSpPr>
            <a:spLocks noGrp="1"/>
          </p:cNvSpPr>
          <p:nvPr>
            <p:ph idx="1"/>
          </p:nvPr>
        </p:nvSpPr>
        <p:spPr>
          <a:xfrm>
            <a:off x="4379709" y="686862"/>
            <a:ext cx="7037591" cy="5475129"/>
          </a:xfrm>
        </p:spPr>
        <p:txBody>
          <a:bodyPr anchor="ctr">
            <a:normAutofit/>
          </a:bodyPr>
          <a:lstStyle/>
          <a:p>
            <a:r>
              <a:rPr lang="en-CA" sz="1400"/>
              <a:t>PROJECT OVERVIEW</a:t>
            </a:r>
          </a:p>
          <a:p>
            <a:r>
              <a:rPr lang="en-CA" sz="1400"/>
              <a:t>REQUIREMENTS FOR INTERFACING</a:t>
            </a:r>
          </a:p>
          <a:p>
            <a:pPr lvl="1"/>
            <a:r>
              <a:rPr lang="en-CA" sz="1400"/>
              <a:t>Hardware Requirements</a:t>
            </a:r>
          </a:p>
          <a:p>
            <a:pPr lvl="1"/>
            <a:r>
              <a:rPr lang="en-CA" sz="1400"/>
              <a:t>Software Requirements</a:t>
            </a:r>
          </a:p>
          <a:p>
            <a:r>
              <a:rPr lang="en-CA" sz="1400"/>
              <a:t>COMMUNICATION PROTOCOL USED FOR INTERFACING</a:t>
            </a:r>
          </a:p>
          <a:p>
            <a:r>
              <a:rPr lang="en-CA" sz="1400"/>
              <a:t>INTRODUCTION TO BEAGLEBONE</a:t>
            </a:r>
          </a:p>
          <a:p>
            <a:pPr lvl="1"/>
            <a:r>
              <a:rPr lang="en-CA" sz="1400"/>
              <a:t>Pin Layout</a:t>
            </a:r>
          </a:p>
          <a:p>
            <a:pPr lvl="1"/>
            <a:r>
              <a:rPr lang="en-CA" sz="1400"/>
              <a:t>Features</a:t>
            </a:r>
          </a:p>
          <a:p>
            <a:r>
              <a:rPr lang="en-CA" sz="1400"/>
              <a:t>INTRODUCTION TO VIBRATION SENSOR</a:t>
            </a:r>
          </a:p>
          <a:p>
            <a:pPr lvl="1"/>
            <a:r>
              <a:rPr lang="en-CA" sz="1400"/>
              <a:t>Features of Vibration sensor</a:t>
            </a:r>
          </a:p>
          <a:p>
            <a:pPr lvl="1"/>
            <a:r>
              <a:rPr lang="en-CA" sz="1400"/>
              <a:t>Function</a:t>
            </a:r>
          </a:p>
          <a:p>
            <a:r>
              <a:rPr lang="en-CA" sz="1400"/>
              <a:t>INTERFACING OF VIBRATION SENSOR</a:t>
            </a:r>
          </a:p>
          <a:p>
            <a:pPr lvl="1"/>
            <a:r>
              <a:rPr lang="en-CA" sz="1400"/>
              <a:t>Schematic layout</a:t>
            </a:r>
          </a:p>
          <a:p>
            <a:pPr lvl="1"/>
            <a:r>
              <a:rPr lang="en-CA" sz="1400"/>
              <a:t>Connections of vibration sensor and beaglebone black</a:t>
            </a:r>
          </a:p>
          <a:p>
            <a:pPr lvl="1"/>
            <a:r>
              <a:rPr lang="en-CA" sz="1400"/>
              <a:t>Libraries used for interfacing</a:t>
            </a:r>
          </a:p>
          <a:p>
            <a:pPr lvl="1"/>
            <a:r>
              <a:rPr lang="en-CA" sz="1400"/>
              <a:t>Coding</a:t>
            </a:r>
          </a:p>
          <a:p>
            <a:r>
              <a:rPr lang="en-CA" sz="1400"/>
              <a:t>TERMINAL OUTPUT</a:t>
            </a:r>
          </a:p>
          <a:p>
            <a:r>
              <a:rPr lang="en-CA" sz="1400"/>
              <a:t>REFERENCES</a:t>
            </a:r>
          </a:p>
          <a:p>
            <a:endParaRPr lang="en-CA" sz="1400" dirty="0"/>
          </a:p>
        </p:txBody>
      </p:sp>
    </p:spTree>
    <p:extLst>
      <p:ext uri="{BB962C8B-B14F-4D97-AF65-F5344CB8AC3E}">
        <p14:creationId xmlns:p14="http://schemas.microsoft.com/office/powerpoint/2010/main" val="3773705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10BFF27C-EF79-4E33-AF44-CCE2FF03D2E3}"/>
              </a:ext>
            </a:extLst>
          </p:cNvPr>
          <p:cNvPicPr>
            <a:picLocks noChangeAspect="1"/>
          </p:cNvPicPr>
          <p:nvPr/>
        </p:nvPicPr>
        <p:blipFill rotWithShape="1">
          <a:blip r:embed="rId2">
            <a:extLst>
              <a:ext uri="{28A0092B-C50C-407E-A947-70E740481C1C}">
                <a14:useLocalDpi xmlns:a14="http://schemas.microsoft.com/office/drawing/2010/main" val="0"/>
              </a:ext>
            </a:extLst>
          </a:blip>
          <a:srcRect r="25"/>
          <a:stretch/>
        </p:blipFill>
        <p:spPr>
          <a:xfrm>
            <a:off x="20" y="10"/>
            <a:ext cx="12188932" cy="6857990"/>
          </a:xfrm>
          <a:prstGeom prst="rect">
            <a:avLst/>
          </a:prstGeom>
        </p:spPr>
      </p:pic>
      <p:sp>
        <p:nvSpPr>
          <p:cNvPr id="14" name="Freeform: Shape 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4F57232-CB12-42E5-A8DB-9DA8889945C2}"/>
              </a:ext>
            </a:extLst>
          </p:cNvPr>
          <p:cNvSpPr>
            <a:spLocks noGrp="1"/>
          </p:cNvSpPr>
          <p:nvPr>
            <p:ph type="title"/>
          </p:nvPr>
        </p:nvSpPr>
        <p:spPr>
          <a:xfrm>
            <a:off x="618062" y="4185749"/>
            <a:ext cx="9265771" cy="622836"/>
          </a:xfrm>
        </p:spPr>
        <p:txBody>
          <a:bodyPr>
            <a:normAutofit/>
          </a:bodyPr>
          <a:lstStyle/>
          <a:p>
            <a:r>
              <a:rPr lang="en-CA" sz="3600"/>
              <a:t>TERMINAL COMMANDS</a:t>
            </a:r>
          </a:p>
        </p:txBody>
      </p:sp>
      <p:sp>
        <p:nvSpPr>
          <p:cNvPr id="3" name="Content Placeholder 2">
            <a:extLst>
              <a:ext uri="{FF2B5EF4-FFF2-40B4-BE49-F238E27FC236}">
                <a16:creationId xmlns:a16="http://schemas.microsoft.com/office/drawing/2014/main" id="{F45280A5-C6C8-4A7D-A4C2-86C62908EA1C}"/>
              </a:ext>
            </a:extLst>
          </p:cNvPr>
          <p:cNvSpPr>
            <a:spLocks noGrp="1"/>
          </p:cNvSpPr>
          <p:nvPr>
            <p:ph idx="1"/>
          </p:nvPr>
        </p:nvSpPr>
        <p:spPr>
          <a:xfrm>
            <a:off x="618063" y="4856921"/>
            <a:ext cx="9565028" cy="1249240"/>
          </a:xfrm>
        </p:spPr>
        <p:txBody>
          <a:bodyPr>
            <a:normAutofit/>
          </a:bodyPr>
          <a:lstStyle/>
          <a:p>
            <a:r>
              <a:rPr lang="en-US" sz="1800"/>
              <a:t>STEP 1: Enter the command “ssh debian@192.168.7.2” here ssh command instruct the system to establish an encrypted secure connection with the host machine. Debian here represent the user_name that is being accessed on the host and then it is followed by an IP address.</a:t>
            </a:r>
          </a:p>
        </p:txBody>
      </p:sp>
      <p:sp>
        <p:nvSpPr>
          <p:cNvPr id="6" name="Rectangle 5">
            <a:extLst>
              <a:ext uri="{FF2B5EF4-FFF2-40B4-BE49-F238E27FC236}">
                <a16:creationId xmlns:a16="http://schemas.microsoft.com/office/drawing/2014/main" id="{34F27C53-BC8B-4F1F-A9F5-D897F0D3C656}"/>
              </a:ext>
            </a:extLst>
          </p:cNvPr>
          <p:cNvSpPr/>
          <p:nvPr/>
        </p:nvSpPr>
        <p:spPr>
          <a:xfrm>
            <a:off x="2667000" y="447675"/>
            <a:ext cx="1524000"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Connector: Elbow 10">
            <a:extLst>
              <a:ext uri="{FF2B5EF4-FFF2-40B4-BE49-F238E27FC236}">
                <a16:creationId xmlns:a16="http://schemas.microsoft.com/office/drawing/2014/main" id="{7B3C6C44-1F44-492D-8C13-D970A6408FFC}"/>
              </a:ext>
            </a:extLst>
          </p:cNvPr>
          <p:cNvCxnSpPr>
            <a:stCxn id="6" idx="3"/>
          </p:cNvCxnSpPr>
          <p:nvPr/>
        </p:nvCxnSpPr>
        <p:spPr>
          <a:xfrm>
            <a:off x="4191000" y="557213"/>
            <a:ext cx="1332722" cy="4136085"/>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00662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A7398605-DA2E-4A93-979D-7C9D1182BFC2}"/>
              </a:ext>
            </a:extLst>
          </p:cNvPr>
          <p:cNvPicPr>
            <a:picLocks noChangeAspect="1"/>
          </p:cNvPicPr>
          <p:nvPr/>
        </p:nvPicPr>
        <p:blipFill rotWithShape="1">
          <a:blip r:embed="rId2"/>
          <a:srcRect r="25"/>
          <a:stretch/>
        </p:blipFill>
        <p:spPr>
          <a:xfrm>
            <a:off x="20" y="10"/>
            <a:ext cx="12188932" cy="6857990"/>
          </a:xfrm>
          <a:prstGeom prst="rect">
            <a:avLst/>
          </a:prstGeom>
        </p:spPr>
      </p:pic>
      <p:sp>
        <p:nvSpPr>
          <p:cNvPr id="9" name="Freeform: Shape 8">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A271693-A7CC-41EE-9D0D-DE5C6A67909D}"/>
              </a:ext>
            </a:extLst>
          </p:cNvPr>
          <p:cNvSpPr>
            <a:spLocks noGrp="1"/>
          </p:cNvSpPr>
          <p:nvPr>
            <p:ph type="title"/>
          </p:nvPr>
        </p:nvSpPr>
        <p:spPr>
          <a:xfrm>
            <a:off x="618062" y="4185749"/>
            <a:ext cx="9265771" cy="622836"/>
          </a:xfrm>
        </p:spPr>
        <p:txBody>
          <a:bodyPr>
            <a:normAutofit/>
          </a:bodyPr>
          <a:lstStyle/>
          <a:p>
            <a:r>
              <a:rPr lang="en-CA" sz="3600"/>
              <a:t>TERMINAL COMMANDS</a:t>
            </a:r>
          </a:p>
        </p:txBody>
      </p:sp>
      <p:sp>
        <p:nvSpPr>
          <p:cNvPr id="3" name="Content Placeholder 2">
            <a:extLst>
              <a:ext uri="{FF2B5EF4-FFF2-40B4-BE49-F238E27FC236}">
                <a16:creationId xmlns:a16="http://schemas.microsoft.com/office/drawing/2014/main" id="{55A554A7-D91B-4874-8090-70956C84767C}"/>
              </a:ext>
            </a:extLst>
          </p:cNvPr>
          <p:cNvSpPr>
            <a:spLocks noGrp="1"/>
          </p:cNvSpPr>
          <p:nvPr>
            <p:ph idx="1"/>
          </p:nvPr>
        </p:nvSpPr>
        <p:spPr>
          <a:xfrm>
            <a:off x="618063" y="4856921"/>
            <a:ext cx="9565028" cy="1249240"/>
          </a:xfrm>
        </p:spPr>
        <p:txBody>
          <a:bodyPr>
            <a:normAutofit/>
          </a:bodyPr>
          <a:lstStyle/>
          <a:p>
            <a:r>
              <a:rPr lang="en-US" sz="1800"/>
              <a:t>STEP2: Before continue to next step, the password “temppwd” must be entered.</a:t>
            </a:r>
          </a:p>
        </p:txBody>
      </p:sp>
      <p:sp>
        <p:nvSpPr>
          <p:cNvPr id="5" name="Rectangle 4">
            <a:extLst>
              <a:ext uri="{FF2B5EF4-FFF2-40B4-BE49-F238E27FC236}">
                <a16:creationId xmlns:a16="http://schemas.microsoft.com/office/drawing/2014/main" id="{4D6172E4-4B16-4F16-832A-A5A08467011F}"/>
              </a:ext>
            </a:extLst>
          </p:cNvPr>
          <p:cNvSpPr/>
          <p:nvPr/>
        </p:nvSpPr>
        <p:spPr>
          <a:xfrm>
            <a:off x="2219325" y="1438275"/>
            <a:ext cx="182880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Connector: Elbow 6">
            <a:extLst>
              <a:ext uri="{FF2B5EF4-FFF2-40B4-BE49-F238E27FC236}">
                <a16:creationId xmlns:a16="http://schemas.microsoft.com/office/drawing/2014/main" id="{78EEE30A-4347-49F3-8714-E9AED115B693}"/>
              </a:ext>
            </a:extLst>
          </p:cNvPr>
          <p:cNvCxnSpPr>
            <a:stCxn id="5" idx="3"/>
          </p:cNvCxnSpPr>
          <p:nvPr/>
        </p:nvCxnSpPr>
        <p:spPr>
          <a:xfrm>
            <a:off x="4048125" y="1552575"/>
            <a:ext cx="2047875" cy="3124323"/>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63050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4" name="Rectangle 19">
            <a:extLst>
              <a:ext uri="{FF2B5EF4-FFF2-40B4-BE49-F238E27FC236}">
                <a16:creationId xmlns:a16="http://schemas.microsoft.com/office/drawing/2014/main" id="{8ABFE404-8D65-4573-A3EF-6DF477936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946D830-6C1D-482A-9913-ABC0E15E9EB0}"/>
              </a:ext>
            </a:extLst>
          </p:cNvPr>
          <p:cNvSpPr>
            <a:spLocks noGrp="1"/>
          </p:cNvSpPr>
          <p:nvPr>
            <p:ph type="title"/>
          </p:nvPr>
        </p:nvSpPr>
        <p:spPr>
          <a:xfrm>
            <a:off x="673749" y="4610244"/>
            <a:ext cx="3649703" cy="1714500"/>
          </a:xfrm>
        </p:spPr>
        <p:txBody>
          <a:bodyPr>
            <a:normAutofit/>
          </a:bodyPr>
          <a:lstStyle/>
          <a:p>
            <a:r>
              <a:rPr lang="en-CA" sz="2800"/>
              <a:t>TERMINAL COMMANDS</a:t>
            </a:r>
          </a:p>
        </p:txBody>
      </p:sp>
      <p:pic>
        <p:nvPicPr>
          <p:cNvPr id="6" name="Picture 5">
            <a:extLst>
              <a:ext uri="{FF2B5EF4-FFF2-40B4-BE49-F238E27FC236}">
                <a16:creationId xmlns:a16="http://schemas.microsoft.com/office/drawing/2014/main" id="{5FAAA014-82A5-42CC-BEB3-B555FE848528}"/>
              </a:ext>
            </a:extLst>
          </p:cNvPr>
          <p:cNvPicPr>
            <a:picLocks noChangeAspect="1"/>
          </p:cNvPicPr>
          <p:nvPr/>
        </p:nvPicPr>
        <p:blipFill rotWithShape="1">
          <a:blip r:embed="rId2"/>
          <a:srcRect r="48397" b="-3"/>
          <a:stretch/>
        </p:blipFill>
        <p:spPr>
          <a:xfrm>
            <a:off x="673749" y="122672"/>
            <a:ext cx="3716238" cy="4336760"/>
          </a:xfrm>
          <a:prstGeom prst="rect">
            <a:avLst/>
          </a:prstGeom>
        </p:spPr>
      </p:pic>
      <p:pic>
        <p:nvPicPr>
          <p:cNvPr id="5" name="Picture 4" descr="Text&#10;&#10;Description automatically generated">
            <a:extLst>
              <a:ext uri="{FF2B5EF4-FFF2-40B4-BE49-F238E27FC236}">
                <a16:creationId xmlns:a16="http://schemas.microsoft.com/office/drawing/2014/main" id="{0571F1E3-790E-4DDD-A494-5A3870FECF83}"/>
              </a:ext>
            </a:extLst>
          </p:cNvPr>
          <p:cNvPicPr>
            <a:picLocks noChangeAspect="1"/>
          </p:cNvPicPr>
          <p:nvPr/>
        </p:nvPicPr>
        <p:blipFill rotWithShape="1">
          <a:blip r:embed="rId3">
            <a:extLst>
              <a:ext uri="{28A0092B-C50C-407E-A947-70E740481C1C}">
                <a14:useLocalDpi xmlns:a14="http://schemas.microsoft.com/office/drawing/2010/main" val="0"/>
              </a:ext>
            </a:extLst>
          </a:blip>
          <a:srcRect l="-1" r="39883" b="40482"/>
          <a:stretch/>
        </p:blipFill>
        <p:spPr>
          <a:xfrm>
            <a:off x="4719344" y="122671"/>
            <a:ext cx="7091655" cy="4298660"/>
          </a:xfrm>
          <a:prstGeom prst="rect">
            <a:avLst/>
          </a:prstGeom>
        </p:spPr>
      </p:pic>
      <p:cxnSp>
        <p:nvCxnSpPr>
          <p:cNvPr id="25" name="Straight Connector 21">
            <a:extLst>
              <a:ext uri="{FF2B5EF4-FFF2-40B4-BE49-F238E27FC236}">
                <a16:creationId xmlns:a16="http://schemas.microsoft.com/office/drawing/2014/main" id="{AF5191F1-A1C8-4AEE-8007-DF304E42B1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47363" y="4750763"/>
            <a:ext cx="0" cy="13716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178F147-088B-4BE8-BBE8-FA2C4AEE13B6}"/>
              </a:ext>
            </a:extLst>
          </p:cNvPr>
          <p:cNvSpPr>
            <a:spLocks noGrp="1"/>
          </p:cNvSpPr>
          <p:nvPr>
            <p:ph idx="1"/>
          </p:nvPr>
        </p:nvSpPr>
        <p:spPr>
          <a:xfrm>
            <a:off x="4793019" y="4610244"/>
            <a:ext cx="6725232" cy="1714500"/>
          </a:xfrm>
        </p:spPr>
        <p:txBody>
          <a:bodyPr anchor="ctr">
            <a:normAutofit/>
          </a:bodyPr>
          <a:lstStyle/>
          <a:p>
            <a:r>
              <a:rPr lang="en-US" sz="1700"/>
              <a:t>STEP 3: Enter the command “sudo nano vs.c” to open Nano text editor and to directly write, edit and navigate the code and to get immediate onscreen feedback. Here, vs.c is the file name. Then enter the same password “temppwd.”</a:t>
            </a:r>
          </a:p>
          <a:p>
            <a:r>
              <a:rPr lang="en-US" sz="1700"/>
              <a:t>Here CTRL+O : save the code; then press enter; CTRL+X : to exit.</a:t>
            </a:r>
          </a:p>
          <a:p>
            <a:endParaRPr lang="en-CA" sz="1700"/>
          </a:p>
        </p:txBody>
      </p:sp>
      <p:sp>
        <p:nvSpPr>
          <p:cNvPr id="7" name="Rectangle 6">
            <a:extLst>
              <a:ext uri="{FF2B5EF4-FFF2-40B4-BE49-F238E27FC236}">
                <a16:creationId xmlns:a16="http://schemas.microsoft.com/office/drawing/2014/main" id="{86ED3574-60E6-4F10-89D0-905ABA38F061}"/>
              </a:ext>
            </a:extLst>
          </p:cNvPr>
          <p:cNvSpPr/>
          <p:nvPr/>
        </p:nvSpPr>
        <p:spPr>
          <a:xfrm>
            <a:off x="6162675" y="2781300"/>
            <a:ext cx="1038225"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Connector: Elbow 8">
            <a:extLst>
              <a:ext uri="{FF2B5EF4-FFF2-40B4-BE49-F238E27FC236}">
                <a16:creationId xmlns:a16="http://schemas.microsoft.com/office/drawing/2014/main" id="{7803159F-0D01-4E09-8557-8932AD56D041}"/>
              </a:ext>
            </a:extLst>
          </p:cNvPr>
          <p:cNvCxnSpPr>
            <a:stCxn id="7" idx="3"/>
            <a:endCxn id="3" idx="0"/>
          </p:cNvCxnSpPr>
          <p:nvPr/>
        </p:nvCxnSpPr>
        <p:spPr>
          <a:xfrm>
            <a:off x="7200900" y="2852738"/>
            <a:ext cx="954735" cy="1757506"/>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3247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7C77C322-7BAB-45D9-A6BB-0B8E984EB111}"/>
              </a:ext>
            </a:extLst>
          </p:cNvPr>
          <p:cNvPicPr>
            <a:picLocks noChangeAspect="1"/>
          </p:cNvPicPr>
          <p:nvPr/>
        </p:nvPicPr>
        <p:blipFill rotWithShape="1">
          <a:blip r:embed="rId2">
            <a:extLst>
              <a:ext uri="{28A0092B-C50C-407E-A947-70E740481C1C}">
                <a14:useLocalDpi xmlns:a14="http://schemas.microsoft.com/office/drawing/2010/main" val="0"/>
              </a:ext>
            </a:extLst>
          </a:blip>
          <a:srcRect r="25"/>
          <a:stretch/>
        </p:blipFill>
        <p:spPr>
          <a:xfrm>
            <a:off x="20" y="10"/>
            <a:ext cx="12188932" cy="6857990"/>
          </a:xfrm>
          <a:prstGeom prst="rect">
            <a:avLst/>
          </a:prstGeom>
        </p:spPr>
      </p:pic>
      <p:sp>
        <p:nvSpPr>
          <p:cNvPr id="12" name="Freeform: Shape 11">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EACC4A9-87B9-4B9F-9CDD-1FEAB56A7CAF}"/>
              </a:ext>
            </a:extLst>
          </p:cNvPr>
          <p:cNvSpPr>
            <a:spLocks noGrp="1"/>
          </p:cNvSpPr>
          <p:nvPr>
            <p:ph type="title"/>
          </p:nvPr>
        </p:nvSpPr>
        <p:spPr>
          <a:xfrm>
            <a:off x="618062" y="4185749"/>
            <a:ext cx="9265771" cy="622836"/>
          </a:xfrm>
        </p:spPr>
        <p:txBody>
          <a:bodyPr>
            <a:normAutofit/>
          </a:bodyPr>
          <a:lstStyle/>
          <a:p>
            <a:r>
              <a:rPr lang="en-CA" sz="3600"/>
              <a:t>TERMINAL COMMANDS</a:t>
            </a:r>
          </a:p>
        </p:txBody>
      </p:sp>
      <p:sp>
        <p:nvSpPr>
          <p:cNvPr id="3" name="Content Placeholder 2">
            <a:extLst>
              <a:ext uri="{FF2B5EF4-FFF2-40B4-BE49-F238E27FC236}">
                <a16:creationId xmlns:a16="http://schemas.microsoft.com/office/drawing/2014/main" id="{285FA96B-6133-4462-8E9D-92581725DC58}"/>
              </a:ext>
            </a:extLst>
          </p:cNvPr>
          <p:cNvSpPr>
            <a:spLocks noGrp="1"/>
          </p:cNvSpPr>
          <p:nvPr>
            <p:ph idx="1"/>
          </p:nvPr>
        </p:nvSpPr>
        <p:spPr>
          <a:xfrm>
            <a:off x="618063" y="4856921"/>
            <a:ext cx="9565028" cy="1249240"/>
          </a:xfrm>
        </p:spPr>
        <p:txBody>
          <a:bodyPr>
            <a:normAutofit/>
          </a:bodyPr>
          <a:lstStyle/>
          <a:p>
            <a:r>
              <a:rPr lang="en-CA" sz="1800"/>
              <a:t>STEP4: To compile and execute the code, enter the command “gcc vs.c  -o  vs liobb.” Here, vs.c is the program_name and vs is the executable file name. Afterwards, press Enter and write the Executable_name : “sudo ./vsTest.”</a:t>
            </a:r>
          </a:p>
          <a:p>
            <a:r>
              <a:rPr lang="en-CA" sz="1800"/>
              <a:t>STEP5: Again enter the password: temppwd</a:t>
            </a:r>
          </a:p>
          <a:p>
            <a:endParaRPr lang="en-CA" sz="1800"/>
          </a:p>
        </p:txBody>
      </p:sp>
      <p:sp>
        <p:nvSpPr>
          <p:cNvPr id="9" name="Rectangle 8">
            <a:extLst>
              <a:ext uri="{FF2B5EF4-FFF2-40B4-BE49-F238E27FC236}">
                <a16:creationId xmlns:a16="http://schemas.microsoft.com/office/drawing/2014/main" id="{B4F5F002-FBB9-4958-AC88-E3D4DD9256D1}"/>
              </a:ext>
            </a:extLst>
          </p:cNvPr>
          <p:cNvSpPr/>
          <p:nvPr/>
        </p:nvSpPr>
        <p:spPr>
          <a:xfrm>
            <a:off x="1539551" y="2733869"/>
            <a:ext cx="1511559" cy="2799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ECB0A41D-D683-4FAB-ACE8-C24DB861146E}"/>
              </a:ext>
            </a:extLst>
          </p:cNvPr>
          <p:cNvCxnSpPr>
            <a:cxnSpLocks/>
            <a:stCxn id="9" idx="3"/>
          </p:cNvCxnSpPr>
          <p:nvPr/>
        </p:nvCxnSpPr>
        <p:spPr>
          <a:xfrm>
            <a:off x="3051110" y="2873829"/>
            <a:ext cx="136227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9038193-A7E6-457B-AE53-452780DD3BD6}"/>
              </a:ext>
            </a:extLst>
          </p:cNvPr>
          <p:cNvSpPr txBox="1"/>
          <p:nvPr/>
        </p:nvSpPr>
        <p:spPr>
          <a:xfrm>
            <a:off x="4516016" y="2631233"/>
            <a:ext cx="3153747" cy="382346"/>
          </a:xfrm>
          <a:prstGeom prst="rect">
            <a:avLst/>
          </a:prstGeom>
          <a:noFill/>
        </p:spPr>
        <p:txBody>
          <a:bodyPr wrap="square" rtlCol="0">
            <a:spAutoFit/>
          </a:bodyPr>
          <a:lstStyle/>
          <a:p>
            <a:r>
              <a:rPr lang="en-CA" dirty="0"/>
              <a:t>For compilation and execution</a:t>
            </a:r>
          </a:p>
        </p:txBody>
      </p:sp>
    </p:spTree>
    <p:extLst>
      <p:ext uri="{BB962C8B-B14F-4D97-AF65-F5344CB8AC3E}">
        <p14:creationId xmlns:p14="http://schemas.microsoft.com/office/powerpoint/2010/main" val="35954177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11BEAC4-0BB0-4C57-A70D-EDE95B4E806B}"/>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D4296B-2AFE-4A36-A63E-00B5D255135B}"/>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TERMINAL OUTPUT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606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2AC0E6B1-CB08-448D-9610-45D03EB2C750}"/>
              </a:ext>
            </a:extLst>
          </p:cNvPr>
          <p:cNvSpPr>
            <a:spLocks noGrp="1"/>
          </p:cNvSpPr>
          <p:nvPr>
            <p:ph type="title"/>
          </p:nvPr>
        </p:nvSpPr>
        <p:spPr>
          <a:xfrm>
            <a:off x="841248" y="818457"/>
            <a:ext cx="3322317" cy="2975876"/>
          </a:xfrm>
        </p:spPr>
        <p:txBody>
          <a:bodyPr vert="horz" lIns="91440" tIns="45720" rIns="91440" bIns="45720" rtlCol="0" anchor="b">
            <a:normAutofit/>
          </a:bodyPr>
          <a:lstStyle/>
          <a:p>
            <a:r>
              <a:rPr lang="en-US" kern="1200">
                <a:solidFill>
                  <a:schemeClr val="tx1"/>
                </a:solidFill>
                <a:latin typeface="+mj-lt"/>
                <a:ea typeface="+mj-ea"/>
                <a:cs typeface="+mj-cs"/>
              </a:rPr>
              <a:t>WORKING OF VIBRATION SENSOR</a:t>
            </a:r>
          </a:p>
        </p:txBody>
      </p:sp>
      <p:cxnSp>
        <p:nvCxnSpPr>
          <p:cNvPr id="11" name="Straight Connector 10">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6356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WhatsApp Video 2021-03-12 at 9.16.20 AM">
            <a:hlinkClick r:id="" action="ppaction://media"/>
            <a:extLst>
              <a:ext uri="{FF2B5EF4-FFF2-40B4-BE49-F238E27FC236}">
                <a16:creationId xmlns:a16="http://schemas.microsoft.com/office/drawing/2014/main" id="{565E9B7E-464C-4526-A926-4252982EAA0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344678" y="588874"/>
            <a:ext cx="6436548" cy="5680252"/>
          </a:xfrm>
          <a:prstGeom prst="rect">
            <a:avLst/>
          </a:prstGeom>
        </p:spPr>
      </p:pic>
    </p:spTree>
    <p:extLst>
      <p:ext uri="{BB962C8B-B14F-4D97-AF65-F5344CB8AC3E}">
        <p14:creationId xmlns:p14="http://schemas.microsoft.com/office/powerpoint/2010/main" val="38854776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2114C5A-4F93-4DD5-86AA-F90328AD28C6}"/>
              </a:ext>
            </a:extLst>
          </p:cNvPr>
          <p:cNvSpPr>
            <a:spLocks noGrp="1"/>
          </p:cNvSpPr>
          <p:nvPr>
            <p:ph type="title"/>
          </p:nvPr>
        </p:nvSpPr>
        <p:spPr>
          <a:xfrm>
            <a:off x="777240" y="731519"/>
            <a:ext cx="2845191" cy="3237579"/>
          </a:xfrm>
        </p:spPr>
        <p:txBody>
          <a:bodyPr>
            <a:normAutofit/>
          </a:bodyPr>
          <a:lstStyle/>
          <a:p>
            <a:r>
              <a:rPr lang="en-CA" sz="3800">
                <a:solidFill>
                  <a:srgbClr val="FFFFFF"/>
                </a:solidFill>
              </a:rPr>
              <a:t>REFERENCES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AB134C-F614-4D90-A987-C2350B95B835}"/>
              </a:ext>
            </a:extLst>
          </p:cNvPr>
          <p:cNvSpPr>
            <a:spLocks noGrp="1"/>
          </p:cNvSpPr>
          <p:nvPr>
            <p:ph idx="1"/>
          </p:nvPr>
        </p:nvSpPr>
        <p:spPr>
          <a:xfrm>
            <a:off x="4379709" y="686862"/>
            <a:ext cx="7037591" cy="5475129"/>
          </a:xfrm>
        </p:spPr>
        <p:txBody>
          <a:bodyPr anchor="ctr">
            <a:normAutofit/>
          </a:bodyPr>
          <a:lstStyle/>
          <a:p>
            <a:r>
              <a:rPr lang="en-CA" sz="2600" dirty="0"/>
              <a:t>Introduction of vibrator sensor: </a:t>
            </a:r>
            <a:r>
              <a:rPr lang="en-CA" sz="2600" dirty="0">
                <a:hlinkClick r:id="rId2"/>
              </a:rPr>
              <a:t>SW-420 Vibration Sensor Module Pinout, Datasheet, Features &amp; Specifications (components101.com)</a:t>
            </a:r>
            <a:endParaRPr lang="en-CA" sz="2600" dirty="0"/>
          </a:p>
          <a:p>
            <a:r>
              <a:rPr lang="en-CA" sz="2600" dirty="0"/>
              <a:t>Vibration Sensor https://create.arduino.cc/projecthub/albertoz/vibration-sensor-module-c88067</a:t>
            </a:r>
          </a:p>
          <a:p>
            <a:r>
              <a:rPr lang="en-CA" sz="2600" dirty="0"/>
              <a:t>Programming: </a:t>
            </a:r>
            <a:r>
              <a:rPr lang="en-US" sz="2600" dirty="0">
                <a:hlinkClick r:id="rId3"/>
              </a:rPr>
              <a:t>(21) Interfacing Vibration Sensor Module with Arduino – YouTube</a:t>
            </a:r>
            <a:endParaRPr lang="en-US" sz="2600" dirty="0"/>
          </a:p>
          <a:p>
            <a:r>
              <a:rPr lang="en-US" sz="2600" dirty="0"/>
              <a:t>GPIO: </a:t>
            </a:r>
            <a:r>
              <a:rPr lang="en-CA" sz="2600" dirty="0">
                <a:hlinkClick r:id="rId4"/>
              </a:rPr>
              <a:t>BBB - </a:t>
            </a:r>
            <a:r>
              <a:rPr lang="en-CA" sz="2600" dirty="0" err="1">
                <a:hlinkClick r:id="rId4"/>
              </a:rPr>
              <a:t>BeagleBone</a:t>
            </a:r>
            <a:r>
              <a:rPr lang="en-CA" sz="2600" dirty="0">
                <a:hlinkClick r:id="rId4"/>
              </a:rPr>
              <a:t> Black I/O (GPIO) Library for C | element14 | </a:t>
            </a:r>
            <a:r>
              <a:rPr lang="en-CA" sz="2600" dirty="0" err="1">
                <a:hlinkClick r:id="rId4"/>
              </a:rPr>
              <a:t>BeagleBoard</a:t>
            </a:r>
            <a:endParaRPr lang="en-CA" sz="2600" dirty="0"/>
          </a:p>
        </p:txBody>
      </p:sp>
    </p:spTree>
    <p:extLst>
      <p:ext uri="{BB962C8B-B14F-4D97-AF65-F5344CB8AC3E}">
        <p14:creationId xmlns:p14="http://schemas.microsoft.com/office/powerpoint/2010/main" val="836163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B4A161-2878-41D8-AE72-AE31E49B51DB}"/>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a:solidFill>
                  <a:schemeClr val="tx1"/>
                </a:solidFill>
                <a:latin typeface="+mj-lt"/>
                <a:ea typeface="+mj-ea"/>
                <a:cs typeface="+mj-cs"/>
              </a:rPr>
              <a:t>THANK YOU</a:t>
            </a:r>
          </a:p>
        </p:txBody>
      </p:sp>
      <p:cxnSp>
        <p:nvCxnSpPr>
          <p:cNvPr id="19"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290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72F31B-5E9F-4E18-8481-ADFDB4F1B80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PROJECT OVERVIEW</a:t>
            </a:r>
          </a:p>
        </p:txBody>
      </p:sp>
      <p:pic>
        <p:nvPicPr>
          <p:cNvPr id="4" name="Content Placeholder 3">
            <a:extLst>
              <a:ext uri="{FF2B5EF4-FFF2-40B4-BE49-F238E27FC236}">
                <a16:creationId xmlns:a16="http://schemas.microsoft.com/office/drawing/2014/main" id="{E227DADE-44C9-4280-B5C3-219C504A90BC}"/>
              </a:ext>
            </a:extLst>
          </p:cNvPr>
          <p:cNvPicPr>
            <a:picLocks noGrp="1" noChangeAspect="1"/>
          </p:cNvPicPr>
          <p:nvPr>
            <p:ph idx="1"/>
          </p:nvPr>
        </p:nvPicPr>
        <p:blipFill>
          <a:blip r:embed="rId2"/>
          <a:stretch>
            <a:fillRect/>
          </a:stretch>
        </p:blipFill>
        <p:spPr>
          <a:xfrm>
            <a:off x="2356256" y="1675227"/>
            <a:ext cx="7479487" cy="4394199"/>
          </a:xfrm>
          <a:prstGeom prst="rect">
            <a:avLst/>
          </a:prstGeom>
        </p:spPr>
      </p:pic>
    </p:spTree>
    <p:extLst>
      <p:ext uri="{BB962C8B-B14F-4D97-AF65-F5344CB8AC3E}">
        <p14:creationId xmlns:p14="http://schemas.microsoft.com/office/powerpoint/2010/main" val="2435085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2092D3-81C2-4419-A147-A8563B319699}"/>
              </a:ext>
            </a:extLst>
          </p:cNvPr>
          <p:cNvPicPr>
            <a:picLocks noChangeAspect="1"/>
          </p:cNvPicPr>
          <p:nvPr/>
        </p:nvPicPr>
        <p:blipFill rotWithShape="1">
          <a:blip r:embed="rId2"/>
          <a:srcRect t="8886" r="-1" b="3200"/>
          <a:stretch/>
        </p:blipFill>
        <p:spPr>
          <a:xfrm>
            <a:off x="20" y="10"/>
            <a:ext cx="12188932" cy="6857990"/>
          </a:xfrm>
          <a:prstGeom prst="rect">
            <a:avLst/>
          </a:prstGeom>
        </p:spPr>
      </p:pic>
      <p:sp>
        <p:nvSpPr>
          <p:cNvPr id="9" name="Freeform: Shape 8">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0FDA896-2F6E-4072-BC0D-13621B0706D9}"/>
              </a:ext>
            </a:extLst>
          </p:cNvPr>
          <p:cNvSpPr>
            <a:spLocks noGrp="1"/>
          </p:cNvSpPr>
          <p:nvPr>
            <p:ph type="title"/>
          </p:nvPr>
        </p:nvSpPr>
        <p:spPr>
          <a:xfrm>
            <a:off x="618062" y="4185749"/>
            <a:ext cx="9265771" cy="622836"/>
          </a:xfrm>
        </p:spPr>
        <p:txBody>
          <a:bodyPr>
            <a:normAutofit/>
          </a:bodyPr>
          <a:lstStyle/>
          <a:p>
            <a:r>
              <a:rPr lang="en-CA" sz="3600"/>
              <a:t>PROJECT OVERVIEW</a:t>
            </a:r>
          </a:p>
        </p:txBody>
      </p:sp>
      <p:sp>
        <p:nvSpPr>
          <p:cNvPr id="3" name="Content Placeholder 2">
            <a:extLst>
              <a:ext uri="{FF2B5EF4-FFF2-40B4-BE49-F238E27FC236}">
                <a16:creationId xmlns:a16="http://schemas.microsoft.com/office/drawing/2014/main" id="{5F8EDEA1-E177-4BE9-96BD-EDBB25E1DD54}"/>
              </a:ext>
            </a:extLst>
          </p:cNvPr>
          <p:cNvSpPr>
            <a:spLocks noGrp="1"/>
          </p:cNvSpPr>
          <p:nvPr>
            <p:ph idx="1"/>
          </p:nvPr>
        </p:nvSpPr>
        <p:spPr>
          <a:xfrm>
            <a:off x="618063" y="4856921"/>
            <a:ext cx="9565028" cy="1249240"/>
          </a:xfrm>
        </p:spPr>
        <p:txBody>
          <a:bodyPr>
            <a:normAutofit/>
          </a:bodyPr>
          <a:lstStyle/>
          <a:p>
            <a:r>
              <a:rPr lang="en-US" sz="1800"/>
              <a:t>The main objective of this project is to effectively control and manage the bank locker security using fingerprint sensor, passcode and camera.</a:t>
            </a:r>
          </a:p>
          <a:p>
            <a:r>
              <a:rPr lang="en-CA" sz="1800"/>
              <a:t>The IOT based Bank locker security system uses an automated Safety vault with layered defense mechanism.</a:t>
            </a:r>
          </a:p>
          <a:p>
            <a:endParaRPr lang="en-CA" sz="1800"/>
          </a:p>
        </p:txBody>
      </p:sp>
    </p:spTree>
    <p:extLst>
      <p:ext uri="{BB962C8B-B14F-4D97-AF65-F5344CB8AC3E}">
        <p14:creationId xmlns:p14="http://schemas.microsoft.com/office/powerpoint/2010/main" val="218000061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964AA3-E6A5-44A2-BE67-C421C805CFB5}"/>
              </a:ext>
            </a:extLst>
          </p:cNvPr>
          <p:cNvPicPr>
            <a:picLocks noChangeAspect="1"/>
          </p:cNvPicPr>
          <p:nvPr/>
        </p:nvPicPr>
        <p:blipFill rotWithShape="1">
          <a:blip r:embed="rId2"/>
          <a:srcRect t="8897" b="3212"/>
          <a:stretch/>
        </p:blipFill>
        <p:spPr>
          <a:xfrm>
            <a:off x="-1" y="10"/>
            <a:ext cx="12192000" cy="6857990"/>
          </a:xfrm>
          <a:prstGeom prst="rect">
            <a:avLst/>
          </a:prstGeom>
        </p:spPr>
      </p:pic>
      <p:sp>
        <p:nvSpPr>
          <p:cNvPr id="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3016A8C-52AC-43D8-9F13-BAF922E052C9}"/>
              </a:ext>
            </a:extLst>
          </p:cNvPr>
          <p:cNvSpPr>
            <a:spLocks noGrp="1"/>
          </p:cNvSpPr>
          <p:nvPr>
            <p:ph type="title"/>
          </p:nvPr>
        </p:nvSpPr>
        <p:spPr>
          <a:xfrm>
            <a:off x="709448" y="1913950"/>
            <a:ext cx="4204137" cy="1342754"/>
          </a:xfrm>
        </p:spPr>
        <p:txBody>
          <a:bodyPr>
            <a:normAutofit/>
          </a:bodyPr>
          <a:lstStyle/>
          <a:p>
            <a:pPr algn="ctr"/>
            <a:r>
              <a:rPr lang="en-CA" sz="3600"/>
              <a:t>REQUIREMENTS</a:t>
            </a:r>
          </a:p>
        </p:txBody>
      </p:sp>
      <p:cxnSp>
        <p:nvCxnSpPr>
          <p:cNvPr id="11"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08F0CE-40CD-4416-90BA-BA031A85B4A4}"/>
              </a:ext>
            </a:extLst>
          </p:cNvPr>
          <p:cNvSpPr>
            <a:spLocks noGrp="1"/>
          </p:cNvSpPr>
          <p:nvPr>
            <p:ph idx="1"/>
          </p:nvPr>
        </p:nvSpPr>
        <p:spPr>
          <a:xfrm>
            <a:off x="525516" y="3417573"/>
            <a:ext cx="4593021" cy="2619839"/>
          </a:xfrm>
        </p:spPr>
        <p:txBody>
          <a:bodyPr anchor="ctr">
            <a:normAutofit/>
          </a:bodyPr>
          <a:lstStyle/>
          <a:p>
            <a:r>
              <a:rPr lang="en-CA" sz="1800"/>
              <a:t>For the completion of this project, after interfacing of buzzer, fingerprint sensor and servo motor, the next task is interfacing of vibrator sensor with beaglebone black.</a:t>
            </a:r>
          </a:p>
          <a:p>
            <a:r>
              <a:rPr lang="en-CA" sz="1800"/>
              <a:t>For interfacing, there are some hardware and software requirements.</a:t>
            </a:r>
          </a:p>
        </p:txBody>
      </p:sp>
    </p:spTree>
    <p:extLst>
      <p:ext uri="{BB962C8B-B14F-4D97-AF65-F5344CB8AC3E}">
        <p14:creationId xmlns:p14="http://schemas.microsoft.com/office/powerpoint/2010/main" val="2390110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27">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1"/>
            <a:ext cx="4111931" cy="5957175"/>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A9AD97D-867C-4E80-8149-5394650AC5FB}"/>
              </a:ext>
            </a:extLst>
          </p:cNvPr>
          <p:cNvSpPr>
            <a:spLocks noGrp="1"/>
          </p:cNvSpPr>
          <p:nvPr>
            <p:ph type="title"/>
          </p:nvPr>
        </p:nvSpPr>
        <p:spPr>
          <a:xfrm>
            <a:off x="774700" y="761999"/>
            <a:ext cx="3511188" cy="5368413"/>
          </a:xfrm>
        </p:spPr>
        <p:txBody>
          <a:bodyPr>
            <a:normAutofit/>
          </a:bodyPr>
          <a:lstStyle/>
          <a:p>
            <a:r>
              <a:rPr lang="en-CA" sz="3700">
                <a:solidFill>
                  <a:srgbClr val="FFFFFF"/>
                </a:solidFill>
              </a:rPr>
              <a:t>HARDWARE REQUIREMENTS</a:t>
            </a:r>
          </a:p>
        </p:txBody>
      </p:sp>
      <p:sp>
        <p:nvSpPr>
          <p:cNvPr id="58" name="Rectangle 2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7274" y="446007"/>
            <a:ext cx="4676305" cy="595717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CE3BAE-E0EE-45EE-9856-BFB86BAEB0C1}"/>
              </a:ext>
            </a:extLst>
          </p:cNvPr>
          <p:cNvSpPr>
            <a:spLocks noGrp="1"/>
          </p:cNvSpPr>
          <p:nvPr>
            <p:ph idx="1"/>
          </p:nvPr>
        </p:nvSpPr>
        <p:spPr>
          <a:xfrm>
            <a:off x="5093623" y="762000"/>
            <a:ext cx="4042310" cy="5368412"/>
          </a:xfrm>
        </p:spPr>
        <p:txBody>
          <a:bodyPr anchor="ctr">
            <a:normAutofit/>
          </a:bodyPr>
          <a:lstStyle/>
          <a:p>
            <a:r>
              <a:rPr lang="en-CA" sz="2400" dirty="0" err="1"/>
              <a:t>Beaglebone</a:t>
            </a:r>
            <a:r>
              <a:rPr lang="en-CA" sz="2400" dirty="0"/>
              <a:t> black</a:t>
            </a:r>
          </a:p>
          <a:p>
            <a:r>
              <a:rPr lang="en-CA" sz="2400" dirty="0"/>
              <a:t>Vibration Sensor</a:t>
            </a:r>
          </a:p>
          <a:p>
            <a:r>
              <a:rPr lang="en-CA" sz="2400" dirty="0"/>
              <a:t>Jumper wires</a:t>
            </a:r>
          </a:p>
          <a:p>
            <a:r>
              <a:rPr lang="en-CA" sz="2400" dirty="0"/>
              <a:t>USB Cable</a:t>
            </a:r>
          </a:p>
          <a:p>
            <a:endParaRPr lang="en-CA" sz="2400" dirty="0"/>
          </a:p>
        </p:txBody>
      </p:sp>
      <p:sp>
        <p:nvSpPr>
          <p:cNvPr id="32" name="Rectangle 31">
            <a:extLst>
              <a:ext uri="{FF2B5EF4-FFF2-40B4-BE49-F238E27FC236}">
                <a16:creationId xmlns:a16="http://schemas.microsoft.com/office/drawing/2014/main" id="{A35BD09B-BC3A-45C0-AF8E-950F364CD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488" y="448056"/>
            <a:ext cx="2103120" cy="2907792"/>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4" name="Rectangle 33">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6862" y="3494844"/>
            <a:ext cx="2104001" cy="290779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177459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1"/>
            <a:ext cx="11542722" cy="1965960"/>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55CBDC-FB3C-40EE-AACA-8E41A10B19B0}"/>
              </a:ext>
            </a:extLst>
          </p:cNvPr>
          <p:cNvSpPr>
            <a:spLocks noGrp="1"/>
          </p:cNvSpPr>
          <p:nvPr>
            <p:ph type="title"/>
          </p:nvPr>
        </p:nvSpPr>
        <p:spPr>
          <a:xfrm>
            <a:off x="757450" y="521208"/>
            <a:ext cx="10754437" cy="1627632"/>
          </a:xfrm>
        </p:spPr>
        <p:txBody>
          <a:bodyPr>
            <a:normAutofit/>
          </a:bodyPr>
          <a:lstStyle/>
          <a:p>
            <a:r>
              <a:rPr lang="en-CA" sz="4800">
                <a:solidFill>
                  <a:srgbClr val="FFFFFF"/>
                </a:solidFill>
              </a:rPr>
              <a:t>SOFTWARE REQUIREMENTS</a:t>
            </a:r>
          </a:p>
        </p:txBody>
      </p:sp>
      <p:sp>
        <p:nvSpPr>
          <p:cNvPr id="21" name="Rectangle 2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2447552"/>
            <a:ext cx="11542722" cy="408871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1A1BACC-F29C-40C0-9542-439F591A3758}"/>
              </a:ext>
            </a:extLst>
          </p:cNvPr>
          <p:cNvSpPr>
            <a:spLocks noGrp="1"/>
          </p:cNvSpPr>
          <p:nvPr>
            <p:ph idx="1"/>
          </p:nvPr>
        </p:nvSpPr>
        <p:spPr>
          <a:xfrm>
            <a:off x="757451" y="2776737"/>
            <a:ext cx="10754436" cy="3429234"/>
          </a:xfrm>
        </p:spPr>
        <p:txBody>
          <a:bodyPr anchor="ctr">
            <a:normAutofit/>
          </a:bodyPr>
          <a:lstStyle/>
          <a:p>
            <a:r>
              <a:rPr lang="en-CA" sz="3000">
                <a:solidFill>
                  <a:srgbClr val="FFFFFF"/>
                </a:solidFill>
              </a:rPr>
              <a:t>Terminal</a:t>
            </a:r>
          </a:p>
          <a:p>
            <a:r>
              <a:rPr lang="en-CA" sz="3000">
                <a:solidFill>
                  <a:srgbClr val="FFFFFF"/>
                </a:solidFill>
              </a:rPr>
              <a:t>GCC compiler</a:t>
            </a:r>
          </a:p>
          <a:p>
            <a:r>
              <a:rPr lang="en-CA" sz="3000">
                <a:solidFill>
                  <a:srgbClr val="FFFFFF"/>
                </a:solidFill>
              </a:rPr>
              <a:t>GNU Nano editor</a:t>
            </a:r>
          </a:p>
          <a:p>
            <a:endParaRPr lang="en-CA" sz="3000">
              <a:solidFill>
                <a:srgbClr val="FFFFFF"/>
              </a:solidFill>
            </a:endParaRPr>
          </a:p>
        </p:txBody>
      </p:sp>
    </p:spTree>
    <p:extLst>
      <p:ext uri="{BB962C8B-B14F-4D97-AF65-F5344CB8AC3E}">
        <p14:creationId xmlns:p14="http://schemas.microsoft.com/office/powerpoint/2010/main" val="3117902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1"/>
            <a:ext cx="11542722" cy="1965960"/>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CF3E0E-1FE7-42AC-971A-80DC3BB4B23C}"/>
              </a:ext>
            </a:extLst>
          </p:cNvPr>
          <p:cNvSpPr>
            <a:spLocks noGrp="1"/>
          </p:cNvSpPr>
          <p:nvPr>
            <p:ph type="title"/>
          </p:nvPr>
        </p:nvSpPr>
        <p:spPr>
          <a:xfrm>
            <a:off x="757450" y="521208"/>
            <a:ext cx="10754437" cy="1627632"/>
          </a:xfrm>
        </p:spPr>
        <p:txBody>
          <a:bodyPr>
            <a:normAutofit/>
          </a:bodyPr>
          <a:lstStyle/>
          <a:p>
            <a:pPr algn="ctr"/>
            <a:r>
              <a:rPr lang="en-CA" sz="4800" dirty="0">
                <a:solidFill>
                  <a:srgbClr val="FFFFFF"/>
                </a:solidFill>
              </a:rPr>
              <a:t>COMMUNICATION PROTOCOL USED FOR INTERFACING</a:t>
            </a:r>
          </a:p>
        </p:txBody>
      </p:sp>
      <p:sp>
        <p:nvSpPr>
          <p:cNvPr id="10" name="Rectangle 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2447552"/>
            <a:ext cx="11542722" cy="408871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C61B7C4-106C-4A3F-B2F1-42317B5AFE76}"/>
              </a:ext>
            </a:extLst>
          </p:cNvPr>
          <p:cNvSpPr>
            <a:spLocks noGrp="1"/>
          </p:cNvSpPr>
          <p:nvPr>
            <p:ph idx="1"/>
          </p:nvPr>
        </p:nvSpPr>
        <p:spPr>
          <a:xfrm>
            <a:off x="757451" y="2776737"/>
            <a:ext cx="10754436" cy="3429234"/>
          </a:xfrm>
        </p:spPr>
        <p:txBody>
          <a:bodyPr anchor="ctr">
            <a:normAutofit/>
          </a:bodyPr>
          <a:lstStyle/>
          <a:p>
            <a:r>
              <a:rPr lang="en-CA" sz="3000">
                <a:solidFill>
                  <a:srgbClr val="FFFFFF"/>
                </a:solidFill>
              </a:rPr>
              <a:t>For vibaration sensor interfacing, the digital pins of beaglebone black are used.</a:t>
            </a:r>
          </a:p>
          <a:p>
            <a:r>
              <a:rPr lang="en-CA" sz="3000">
                <a:solidFill>
                  <a:srgbClr val="FFFFFF"/>
                </a:solidFill>
              </a:rPr>
              <a:t>It is connected to the beaglebone black using its GPIOs.</a:t>
            </a:r>
          </a:p>
        </p:txBody>
      </p:sp>
    </p:spTree>
    <p:extLst>
      <p:ext uri="{BB962C8B-B14F-4D97-AF65-F5344CB8AC3E}">
        <p14:creationId xmlns:p14="http://schemas.microsoft.com/office/powerpoint/2010/main" val="1229885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F4F62">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8D7332-6FC6-4085-A5E1-389C7263C96C}"/>
              </a:ext>
            </a:extLst>
          </p:cNvPr>
          <p:cNvSpPr>
            <a:spLocks noGrp="1"/>
          </p:cNvSpPr>
          <p:nvPr>
            <p:ph type="title"/>
          </p:nvPr>
        </p:nvSpPr>
        <p:spPr>
          <a:xfrm>
            <a:off x="524256" y="4767072"/>
            <a:ext cx="6594189" cy="1625210"/>
          </a:xfrm>
        </p:spPr>
        <p:txBody>
          <a:bodyPr>
            <a:normAutofit/>
          </a:bodyPr>
          <a:lstStyle/>
          <a:p>
            <a:pPr algn="r"/>
            <a:r>
              <a:rPr lang="en-CA">
                <a:solidFill>
                  <a:srgbClr val="FFFFFF"/>
                </a:solidFill>
              </a:rPr>
              <a:t>ROLE OF BEAGLEBONE BLACK</a:t>
            </a:r>
          </a:p>
        </p:txBody>
      </p:sp>
      <p:pic>
        <p:nvPicPr>
          <p:cNvPr id="4" name="Picture 3">
            <a:extLst>
              <a:ext uri="{FF2B5EF4-FFF2-40B4-BE49-F238E27FC236}">
                <a16:creationId xmlns:a16="http://schemas.microsoft.com/office/drawing/2014/main" id="{F6C1BB0D-4C0E-4C10-A361-7E58BECB9184}"/>
              </a:ext>
            </a:extLst>
          </p:cNvPr>
          <p:cNvPicPr>
            <a:picLocks noChangeAspect="1"/>
          </p:cNvPicPr>
          <p:nvPr/>
        </p:nvPicPr>
        <p:blipFill rotWithShape="1">
          <a:blip r:embed="rId2"/>
          <a:srcRect r="3337"/>
          <a:stretch/>
        </p:blipFill>
        <p:spPr>
          <a:xfrm>
            <a:off x="327547" y="321733"/>
            <a:ext cx="7058306" cy="4107392"/>
          </a:xfrm>
          <a:prstGeom prst="rect">
            <a:avLst/>
          </a:prstGeom>
        </p:spPr>
      </p:pic>
      <p:sp>
        <p:nvSpPr>
          <p:cNvPr id="57"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2179246-6887-45E5-8546-E7F283A95365}"/>
              </a:ext>
            </a:extLst>
          </p:cNvPr>
          <p:cNvSpPr>
            <a:spLocks noGrp="1"/>
          </p:cNvSpPr>
          <p:nvPr>
            <p:ph idx="1"/>
          </p:nvPr>
        </p:nvSpPr>
        <p:spPr>
          <a:xfrm>
            <a:off x="8029319" y="917725"/>
            <a:ext cx="3424739" cy="4852362"/>
          </a:xfrm>
        </p:spPr>
        <p:txBody>
          <a:bodyPr anchor="ctr">
            <a:normAutofit/>
          </a:bodyPr>
          <a:lstStyle/>
          <a:p>
            <a:r>
              <a:rPr lang="en-US" sz="2000">
                <a:solidFill>
                  <a:srgbClr val="FFFFFF"/>
                </a:solidFill>
              </a:rPr>
              <a:t>Beaglebone Black is our main microcontroller unit as all the components are connected directly </a:t>
            </a:r>
          </a:p>
          <a:p>
            <a:r>
              <a:rPr lang="en-US" sz="2000">
                <a:solidFill>
                  <a:srgbClr val="FFFFFF"/>
                </a:solidFill>
              </a:rPr>
              <a:t>It </a:t>
            </a:r>
            <a:r>
              <a:rPr lang="en-IN" sz="2000">
                <a:solidFill>
                  <a:srgbClr val="FFFFFF"/>
                </a:solidFill>
              </a:rPr>
              <a:t>is a low-cost, community-supported development platform.</a:t>
            </a:r>
            <a:endParaRPr lang="en-US" sz="2000">
              <a:solidFill>
                <a:srgbClr val="FFFFFF"/>
              </a:solidFill>
            </a:endParaRPr>
          </a:p>
          <a:p>
            <a:r>
              <a:rPr lang="en-CA" sz="2000">
                <a:solidFill>
                  <a:srgbClr val="FFFFFF"/>
                </a:solidFill>
              </a:rPr>
              <a:t>All the components are connected directly or indirectly to the beaglebone as its the main microcontroller unit.</a:t>
            </a:r>
          </a:p>
        </p:txBody>
      </p:sp>
    </p:spTree>
    <p:extLst>
      <p:ext uri="{BB962C8B-B14F-4D97-AF65-F5344CB8AC3E}">
        <p14:creationId xmlns:p14="http://schemas.microsoft.com/office/powerpoint/2010/main" val="37314086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820</Words>
  <Application>Microsoft Office PowerPoint</Application>
  <PresentationFormat>Widescreen</PresentationFormat>
  <Paragraphs>99</Paragraphs>
  <Slides>27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Rockwell</vt:lpstr>
      <vt:lpstr>Tw Cen MT</vt:lpstr>
      <vt:lpstr>Office Theme</vt:lpstr>
      <vt:lpstr>Interfacing of Vibrator sensor using Beaglebone black</vt:lpstr>
      <vt:lpstr>CONTENT</vt:lpstr>
      <vt:lpstr>PROJECT OVERVIEW</vt:lpstr>
      <vt:lpstr>PROJECT OVERVIEW</vt:lpstr>
      <vt:lpstr>REQUIREMENTS</vt:lpstr>
      <vt:lpstr>HARDWARE REQUIREMENTS</vt:lpstr>
      <vt:lpstr>SOFTWARE REQUIREMENTS</vt:lpstr>
      <vt:lpstr>COMMUNICATION PROTOCOL USED FOR INTERFACING</vt:lpstr>
      <vt:lpstr>ROLE OF BEAGLEBONE BLACK</vt:lpstr>
      <vt:lpstr>PIN LAYOUT OF BEAGLEBONEBLACK</vt:lpstr>
      <vt:lpstr>INTRODUCTION OF VIBRATOR SENSOR</vt:lpstr>
      <vt:lpstr>FEATURES OF VIBRATOR SENSOR</vt:lpstr>
      <vt:lpstr>FUNCTION OF VIBARATOR SENSOR</vt:lpstr>
      <vt:lpstr>PIN LAYOUT OF VIBRATOR SENSOR</vt:lpstr>
      <vt:lpstr>INTERFACING OF VIBARATOR SENSOR AND BEAGLEBONE BLACK</vt:lpstr>
      <vt:lpstr>SCHEMATIC DIAGRAM</vt:lpstr>
      <vt:lpstr>CONNECTION OF VIBARATOR SENSOR AND BEAGLEBONE BLACK</vt:lpstr>
      <vt:lpstr>LIBRARIES USED IN INTERFACING</vt:lpstr>
      <vt:lpstr>CODING OF VIBRATION SENSOR</vt:lpstr>
      <vt:lpstr>TERMINAL COMMANDS</vt:lpstr>
      <vt:lpstr>TERMINAL COMMANDS</vt:lpstr>
      <vt:lpstr>TERMINAL COMMANDS</vt:lpstr>
      <vt:lpstr>TERMINAL COMMANDS</vt:lpstr>
      <vt:lpstr>TERMINAL OUTPUT</vt:lpstr>
      <vt:lpstr>WORKING OF VIBRATION SENSOR</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Interfacing of Vibrator sensor using Beaglebone black</dc:title>
  <dc:creator>gillpreet0996@gmail.com</dc:creator>
  <cp:lastModifiedBy>gillpreet0996@gmail.com</cp:lastModifiedBy>
  <cp:revision>1</cp:revision>
  <dcterms:created xsi:type="dcterms:W3CDTF">2021-03-12T14:17:23Z</dcterms:created>
  <dcterms:modified xsi:type="dcterms:W3CDTF">2021-03-12T14:18:07Z</dcterms:modified>
</cp:coreProperties>
</file>